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70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9DDD"/>
    <a:srgbClr val="345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8"/>
    <p:restoredTop sz="93010"/>
  </p:normalViewPr>
  <p:slideViewPr>
    <p:cSldViewPr snapToGrid="0" snapToObjects="1">
      <p:cViewPr varScale="1">
        <p:scale>
          <a:sx n="69" d="100"/>
          <a:sy n="69" d="100"/>
        </p:scale>
        <p:origin x="56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33A17D84-B822-466E-A9F6-1891E2796ADB}" type="datetimeFigureOut">
              <a:rPr lang="fr-FR" altLang="fr-FR"/>
              <a:pPr/>
              <a:t>18/06/2016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602C3D59-045F-4FB4-BDB3-4FD29E96764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1976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fr-FR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2F7C00-698C-4C7F-9231-A9230B77F0EA}" type="datetimeFigureOut">
              <a:rPr lang="fr-FR" altLang="fr-FR"/>
              <a:pPr/>
              <a:t>18/06/2016</a:t>
            </a:fld>
            <a:endParaRPr lang="fr-FR" altLang="fr-FR"/>
          </a:p>
        </p:txBody>
      </p:sp>
      <p:sp>
        <p:nvSpPr>
          <p:cNvPr id="4100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fr-FR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DE9B41C-7401-485D-8F04-3E945E56244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227086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84" charset="0"/>
        <a:ea typeface="ＭＳ Ｐゴシック" pitchFamily="84" charset="-128"/>
        <a:cs typeface="ＭＳ Ｐゴシック" pitchFamily="8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84" charset="0"/>
        <a:ea typeface="ＭＳ Ｐゴシック" pitchFamily="8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84" charset="0"/>
        <a:ea typeface="ＭＳ Ｐゴシック" pitchFamily="8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84" charset="0"/>
        <a:ea typeface="ＭＳ Ｐゴシック" pitchFamily="8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84" charset="0"/>
        <a:ea typeface="ＭＳ Ｐゴシック" pitchFamily="8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BB428F8-F8C6-4090-8B0E-73314B7823D0}" type="slidenum">
              <a:rPr lang="en-GB"/>
              <a:pPr/>
              <a:t>2</a:t>
            </a:fld>
            <a:endParaRPr lang="en-GB"/>
          </a:p>
        </p:txBody>
      </p:sp>
      <p:sp>
        <p:nvSpPr>
          <p:cNvPr id="717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>
              <a:ea typeface="msmincho" charset="0"/>
              <a:cs typeface="msmincho" charset="0"/>
            </a:endParaRPr>
          </a:p>
        </p:txBody>
      </p:sp>
      <p:sp>
        <p:nvSpPr>
          <p:cNvPr id="7172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4813" cy="4114800"/>
          </a:xfrm>
          <a:noFill/>
          <a:ln/>
        </p:spPr>
        <p:txBody>
          <a:bodyPr wrap="none" anchor="ctr"/>
          <a:lstStyle/>
          <a:p>
            <a:r>
              <a:rPr lang="fr-FR" dirty="0" smtClean="0"/>
              <a:t>On ne  peut</a:t>
            </a:r>
            <a:r>
              <a:rPr lang="fr-FR" baseline="0" dirty="0" smtClean="0"/>
              <a:t> pas considérer STENO 2 comme une étude d’intervention éducative, car ce très bel essai incluait aussi une intervention pharmacologique.</a:t>
            </a:r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383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D9D45BD5-F75A-496C-8A24-51CD645FD625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431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D9D45BD5-F75A-496C-8A24-51CD645FD625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077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/>
          <p:cNvCxnSpPr/>
          <p:nvPr userDrawn="1"/>
        </p:nvCxnSpPr>
        <p:spPr>
          <a:xfrm>
            <a:off x="236538" y="6402388"/>
            <a:ext cx="8628062" cy="12700"/>
          </a:xfrm>
          <a:prstGeom prst="line">
            <a:avLst/>
          </a:prstGeom>
          <a:ln w="5461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 txBox="1">
            <a:spLocks/>
          </p:cNvSpPr>
          <p:nvPr userDrawn="1"/>
        </p:nvSpPr>
        <p:spPr bwMode="auto">
          <a:xfrm>
            <a:off x="236538" y="6451600"/>
            <a:ext cx="8628062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80000"/>
              </a:lnSpc>
              <a:defRPr/>
            </a:pPr>
            <a:r>
              <a:rPr lang="fr-FR" altLang="fr-FR" sz="1700" dirty="0" smtClean="0">
                <a:solidFill>
                  <a:srgbClr val="7F7F7F"/>
                </a:solidFill>
              </a:rPr>
              <a:t>Journée Universitaire de Médecine Générale – 18 juin 2016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fr-FR" altLang="fr-FR" sz="1700" dirty="0" smtClean="0">
                <a:solidFill>
                  <a:srgbClr val="7F7F7F"/>
                </a:solidFill>
              </a:rPr>
              <a:t> </a:t>
            </a:r>
          </a:p>
        </p:txBody>
      </p:sp>
      <p:pic>
        <p:nvPicPr>
          <p:cNvPr id="6" name="Image 6" descr="lyonattenué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1243013"/>
            <a:ext cx="9144000" cy="3852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10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65488" y="106363"/>
            <a:ext cx="2986087" cy="104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14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236538" y="161925"/>
            <a:ext cx="19335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 9"/>
          <p:cNvPicPr>
            <a:picLocks noChangeAspect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7519988" y="138113"/>
            <a:ext cx="151765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848600" cy="1927225"/>
          </a:xfrm>
        </p:spPr>
        <p:txBody>
          <a:bodyPr anchor="b">
            <a:noAutofit/>
          </a:bodyPr>
          <a:lstStyle>
            <a:lvl1pPr algn="ctr">
              <a:defRPr sz="3200" b="1" cap="none" baseline="0">
                <a:solidFill>
                  <a:srgbClr val="3366FF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endParaRPr lang="fr-FR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9000" y="3962400"/>
            <a:ext cx="6400800" cy="1295400"/>
          </a:xfrm>
        </p:spPr>
        <p:txBody>
          <a:bodyPr>
            <a:normAutofit/>
          </a:bodyPr>
          <a:lstStyle>
            <a:lvl1pPr marL="0" indent="0" algn="r">
              <a:buNone/>
              <a:defRPr sz="2000" baseline="0">
                <a:solidFill>
                  <a:schemeClr val="tx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11"/>
          <p:cNvCxnSpPr/>
          <p:nvPr userDrawn="1"/>
        </p:nvCxnSpPr>
        <p:spPr>
          <a:xfrm>
            <a:off x="236538" y="6402388"/>
            <a:ext cx="8628062" cy="12700"/>
          </a:xfrm>
          <a:prstGeom prst="line">
            <a:avLst/>
          </a:prstGeom>
          <a:ln w="5461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/>
          <p:cNvCxnSpPr/>
          <p:nvPr userDrawn="1"/>
        </p:nvCxnSpPr>
        <p:spPr>
          <a:xfrm>
            <a:off x="236538" y="788988"/>
            <a:ext cx="8628062" cy="12700"/>
          </a:xfrm>
          <a:prstGeom prst="line">
            <a:avLst/>
          </a:prstGeom>
          <a:ln w="5461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le 1"/>
          <p:cNvSpPr txBox="1">
            <a:spLocks/>
          </p:cNvSpPr>
          <p:nvPr userDrawn="1"/>
        </p:nvSpPr>
        <p:spPr bwMode="auto">
          <a:xfrm>
            <a:off x="236538" y="6451600"/>
            <a:ext cx="8628062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80000"/>
              </a:lnSpc>
              <a:defRPr/>
            </a:pPr>
            <a:r>
              <a:rPr lang="fr-FR" altLang="fr-FR" sz="1700" dirty="0" smtClean="0">
                <a:solidFill>
                  <a:srgbClr val="7F7F7F"/>
                </a:solidFill>
              </a:rPr>
              <a:t>Journée Universitaire de Médecine Générale – 18 juin 2016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fr-FR" altLang="fr-FR" sz="1700" dirty="0" smtClean="0">
                <a:solidFill>
                  <a:srgbClr val="7F7F7F"/>
                </a:solidFill>
              </a:rPr>
              <a:t> </a:t>
            </a:r>
          </a:p>
        </p:txBody>
      </p:sp>
      <p:pic>
        <p:nvPicPr>
          <p:cNvPr id="7" name="Image 10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154988" y="133350"/>
            <a:ext cx="81915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 12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88" y="33338"/>
            <a:ext cx="2112962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5191" y="38100"/>
            <a:ext cx="5996838" cy="805962"/>
          </a:xfrm>
        </p:spPr>
        <p:txBody>
          <a:bodyPr/>
          <a:lstStyle>
            <a:lvl1pPr algn="ctr">
              <a:defRPr sz="2400" b="1"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endParaRPr lang="fr-FR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/>
          <a:lstStyle>
            <a:lvl1pPr>
              <a:defRPr>
                <a:solidFill>
                  <a:schemeClr val="accent5">
                    <a:lumMod val="75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  <a:lvl2pPr>
              <a:defRPr>
                <a:solidFill>
                  <a:schemeClr val="accent5">
                    <a:lumMod val="75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2pPr>
            <a:lvl3pPr>
              <a:defRPr>
                <a:solidFill>
                  <a:schemeClr val="accent5">
                    <a:lumMod val="75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3pPr>
            <a:lvl4pPr>
              <a:defRPr>
                <a:solidFill>
                  <a:schemeClr val="accent5">
                    <a:lumMod val="75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4pPr>
            <a:lvl5pPr>
              <a:defRPr>
                <a:solidFill>
                  <a:schemeClr val="accent5">
                    <a:lumMod val="75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5pPr>
          </a:lstStyle>
          <a:p>
            <a:pPr lvl="0"/>
            <a:endParaRPr lang="fr-FR" noProof="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01600"/>
            <a:ext cx="8226425" cy="14859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idx="10"/>
          </p:nvPr>
        </p:nvSpPr>
        <p:spPr>
          <a:xfrm>
            <a:off x="900113" y="6480175"/>
            <a:ext cx="8240712" cy="40481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CD1A7-B513-4869-B4F6-293E40E8FD38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Cliquez et modifiez le titre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Cliquez pour modifier les styles du texte du masque</a:t>
            </a:r>
          </a:p>
          <a:p>
            <a:pPr lvl="1"/>
            <a:r>
              <a:rPr lang="en-US" altLang="fr-FR" smtClean="0"/>
              <a:t>Deuxième niveau</a:t>
            </a:r>
          </a:p>
          <a:p>
            <a:pPr lvl="2"/>
            <a:r>
              <a:rPr lang="en-US" altLang="fr-FR" smtClean="0"/>
              <a:t>Troisième niveau</a:t>
            </a:r>
          </a:p>
          <a:p>
            <a:pPr lvl="3"/>
            <a:r>
              <a:rPr lang="en-US" altLang="fr-FR" smtClean="0"/>
              <a:t>Quatrième niveau</a:t>
            </a:r>
          </a:p>
          <a:p>
            <a:pPr lvl="4"/>
            <a:r>
              <a:rPr lang="en-US" altLang="fr-FR" smtClean="0"/>
              <a:t>Cinquième niveau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 b="1">
                <a:solidFill>
                  <a:srgbClr val="FFFFFF"/>
                </a:solidFill>
              </a:defRPr>
            </a:lvl1pPr>
          </a:lstStyle>
          <a:p>
            <a:fld id="{6A47F848-6FB6-43D2-BB0E-A438174A61D6}" type="slidenum">
              <a:rPr lang="en-US" altLang="fr-FR"/>
              <a:pPr/>
              <a:t>‹N°›</a:t>
            </a:fld>
            <a:endParaRPr lang="en-US" altLang="fr-FR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236538" y="6402388"/>
            <a:ext cx="8628062" cy="12700"/>
          </a:xfrm>
          <a:prstGeom prst="line">
            <a:avLst/>
          </a:prstGeom>
          <a:ln w="5461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 userDrawn="1"/>
        </p:nvSpPr>
        <p:spPr bwMode="auto">
          <a:xfrm>
            <a:off x="236538" y="6451600"/>
            <a:ext cx="8628062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80000"/>
              </a:lnSpc>
              <a:defRPr/>
            </a:pPr>
            <a:r>
              <a:rPr lang="fr-FR" altLang="fr-FR" sz="1700" dirty="0" smtClean="0">
                <a:solidFill>
                  <a:srgbClr val="7F7F7F"/>
                </a:solidFill>
              </a:rPr>
              <a:t>Journée Universitaire de Médecine Générale – 18 juin 2016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fr-FR" altLang="fr-FR" sz="1700" dirty="0" smtClean="0">
                <a:solidFill>
                  <a:srgbClr val="7F7F7F"/>
                </a:solidFill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0" r:id="rId1"/>
    <p:sldLayoutId id="2147484041" r:id="rId2"/>
    <p:sldLayoutId id="2147484042" r:id="rId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ＭＳ Ｐゴシック" pitchFamily="84" charset="-128"/>
          <a:cs typeface="ＭＳ Ｐゴシック" pitchFamily="8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84" charset="0"/>
          <a:ea typeface="ＭＳ Ｐゴシック" pitchFamily="84" charset="-128"/>
          <a:cs typeface="ＭＳ Ｐゴシック" pitchFamily="84" charset="-128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84" charset="-128"/>
          <a:cs typeface="ＭＳ Ｐゴシック" pitchFamily="84" charset="-128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ＭＳ Ｐゴシック" pitchFamily="84" charset="-128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ＭＳ Ｐゴシック" pitchFamily="84" charset="-128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ＭＳ Ｐゴシック" pitchFamily="84" charset="-128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ＭＳ Ｐゴシック" pitchFamily="84" charset="-128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2800" dirty="0" smtClean="0">
                <a:solidFill>
                  <a:schemeClr val="tx2"/>
                </a:solidFill>
              </a:rPr>
              <a:t>Interventions éducatives auprès des patients diabétiques de type 2 : Quelles sont les données actuelles de la science (DAS) ?</a:t>
            </a:r>
            <a:endParaRPr lang="fr-FR" sz="2800" dirty="0" smtClean="0">
              <a:solidFill>
                <a:schemeClr val="tx2"/>
              </a:solidFill>
              <a:latin typeface="Trebuchet MS" pitchFamily="34" charset="0"/>
              <a:ea typeface="ＭＳ Ｐゴシック" pitchFamily="34" charset="-128"/>
            </a:endParaRPr>
          </a:p>
        </p:txBody>
      </p:sp>
      <p:sp>
        <p:nvSpPr>
          <p:cNvPr id="8194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spcBef>
                <a:spcPts val="11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i="1" dirty="0" smtClean="0"/>
              <a:t>A Moreau PUMG</a:t>
            </a:r>
          </a:p>
          <a:p>
            <a:pPr eaLnBrk="1" hangingPunct="1">
              <a:lnSpc>
                <a:spcPct val="80000"/>
              </a:lnSpc>
              <a:spcBef>
                <a:spcPts val="11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i="1" dirty="0" smtClean="0"/>
              <a:t>CUMG</a:t>
            </a:r>
          </a:p>
          <a:p>
            <a:pPr eaLnBrk="1" hangingPunct="1">
              <a:lnSpc>
                <a:spcPct val="80000"/>
              </a:lnSpc>
              <a:spcBef>
                <a:spcPts val="11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i="1" dirty="0" err="1" smtClean="0"/>
              <a:t>Université</a:t>
            </a:r>
            <a:r>
              <a:rPr lang="en-GB" b="1" i="1" dirty="0" smtClean="0"/>
              <a:t> Claude Bernard Lyon1</a:t>
            </a:r>
          </a:p>
          <a:p>
            <a:endParaRPr lang="fr-FR" dirty="0" smtClean="0">
              <a:latin typeface="Trebuchet MS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2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Evaluation des composantes efficaces sur l’HbA1c</a:t>
            </a:r>
            <a:endParaRPr lang="fr-FR" sz="32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71678"/>
            <a:ext cx="8226425" cy="4052897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  </a:t>
            </a:r>
            <a:r>
              <a:rPr lang="fr-FR" dirty="0" smtClean="0">
                <a:solidFill>
                  <a:schemeClr val="tx1"/>
                </a:solidFill>
              </a:rPr>
              <a:t>3 composantes expliquent le contrôle glycémique (pour 44 % de la variance)</a:t>
            </a:r>
            <a:r>
              <a:rPr lang="fr-F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fr-FR" dirty="0" smtClean="0">
              <a:solidFill>
                <a:schemeClr val="tx1"/>
              </a:solidFill>
            </a:endParaRPr>
          </a:p>
          <a:p>
            <a:pPr lvl="1"/>
            <a:r>
              <a:rPr lang="fr-FR" sz="2400" dirty="0" smtClean="0">
                <a:solidFill>
                  <a:schemeClr val="tx1"/>
                </a:solidFill>
              </a:rPr>
              <a:t>Communication directe en vis-à-vis</a:t>
            </a:r>
          </a:p>
          <a:p>
            <a:pPr lvl="1"/>
            <a:r>
              <a:rPr lang="fr-FR" sz="2400" dirty="0" smtClean="0">
                <a:solidFill>
                  <a:schemeClr val="tx1"/>
                </a:solidFill>
              </a:rPr>
              <a:t>Interventions cognitives permettant aux patients de faire évoluer leurs perceptions</a:t>
            </a:r>
          </a:p>
          <a:p>
            <a:pPr lvl="1"/>
            <a:r>
              <a:rPr lang="fr-FR" sz="2400" dirty="0" smtClean="0">
                <a:solidFill>
                  <a:schemeClr val="tx1"/>
                </a:solidFill>
              </a:rPr>
              <a:t>Entrainements physiques 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4294967295"/>
          </p:nvPr>
        </p:nvSpPr>
        <p:spPr>
          <a:xfrm>
            <a:off x="900113" y="6480175"/>
            <a:ext cx="8240712" cy="404813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r>
              <a:rPr lang="fr-FR" sz="1000" b="0" dirty="0" smtClean="0">
                <a:effectLst/>
              </a:rPr>
              <a:t>Ellis SE, </a:t>
            </a:r>
            <a:r>
              <a:rPr lang="fr-FR" sz="1000" b="0" dirty="0" err="1" smtClean="0">
                <a:effectLst/>
              </a:rPr>
              <a:t>Speroff</a:t>
            </a:r>
            <a:r>
              <a:rPr lang="fr-FR" sz="1000" b="0" dirty="0" smtClean="0">
                <a:effectLst/>
              </a:rPr>
              <a:t> T, </a:t>
            </a:r>
            <a:r>
              <a:rPr lang="fr-FR" sz="1000" b="0" dirty="0" err="1" smtClean="0">
                <a:effectLst/>
              </a:rPr>
              <a:t>Dittus</a:t>
            </a:r>
            <a:r>
              <a:rPr lang="fr-FR" sz="1000" b="0" dirty="0" smtClean="0">
                <a:effectLst/>
              </a:rPr>
              <a:t> RS, Brown A, </a:t>
            </a:r>
            <a:r>
              <a:rPr lang="fr-FR" sz="1000" b="0" dirty="0" err="1" smtClean="0">
                <a:effectLst/>
              </a:rPr>
              <a:t>Pichert</a:t>
            </a:r>
            <a:r>
              <a:rPr lang="fr-FR" sz="1000" b="0" dirty="0" smtClean="0">
                <a:effectLst/>
              </a:rPr>
              <a:t> JW, </a:t>
            </a:r>
            <a:r>
              <a:rPr lang="fr-FR" sz="1000" b="0" dirty="0" err="1" smtClean="0">
                <a:effectLst/>
              </a:rPr>
              <a:t>Elasy</a:t>
            </a:r>
            <a:r>
              <a:rPr lang="fr-FR" sz="1000" b="0" dirty="0" smtClean="0">
                <a:effectLst/>
              </a:rPr>
              <a:t> TA. </a:t>
            </a:r>
            <a:r>
              <a:rPr lang="en-US" sz="1000" b="0" dirty="0" smtClean="0">
                <a:effectLst/>
              </a:rPr>
              <a:t>Diabetes patient education: a meta-analysis and meta-regression. Patient Education &amp; Counseling 2004;52:97-105.</a:t>
            </a:r>
            <a:endParaRPr lang="fr-FR" sz="1000" b="0" dirty="0" smtClean="0">
              <a:effectLst/>
            </a:endParaRPr>
          </a:p>
          <a:p>
            <a:pPr algn="l">
              <a:defRPr/>
            </a:pPr>
            <a:endParaRPr lang="en-GB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01600"/>
            <a:ext cx="8226425" cy="1112822"/>
          </a:xfrm>
        </p:spPr>
        <p:txBody>
          <a:bodyPr/>
          <a:lstStyle/>
          <a:p>
            <a:r>
              <a:rPr lang="fr-FR" sz="3200" b="0" dirty="0" smtClean="0"/>
              <a:t>L’autogestion active du patient « empowerment »</a:t>
            </a:r>
            <a:endParaRPr lang="fr-FR" sz="3200" b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4422"/>
            <a:ext cx="8226425" cy="4910153"/>
          </a:xfrm>
        </p:spPr>
        <p:txBody>
          <a:bodyPr/>
          <a:lstStyle/>
          <a:p>
            <a:pPr algn="ctr">
              <a:buNone/>
            </a:pPr>
            <a:r>
              <a:rPr lang="fr-FR" dirty="0" smtClean="0">
                <a:solidFill>
                  <a:schemeClr val="tx1"/>
                </a:solidFill>
              </a:rPr>
              <a:t>ECR Kaplan (164 patients) 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Intervention  « Patient activation » = capacités  des patients à poser plus de questions, à mieux exprimer leurs émotions et à négocier avec les professionnels de santé.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Résultats :</a:t>
            </a:r>
          </a:p>
          <a:p>
            <a:pPr lvl="1">
              <a:buNone/>
            </a:pPr>
            <a:r>
              <a:rPr lang="fr-FR" sz="2400" dirty="0" smtClean="0">
                <a:solidFill>
                  <a:schemeClr val="tx1"/>
                </a:solidFill>
              </a:rPr>
              <a:t>Efficacité sur  satisfaction + connaissance de la maladie + amélioration subjective de l’état de santé et du statut fonctionnel. </a:t>
            </a:r>
          </a:p>
          <a:p>
            <a:pPr lvl="1">
              <a:buNone/>
            </a:pPr>
            <a:r>
              <a:rPr lang="fr-FR" sz="2400" dirty="0" smtClean="0">
                <a:solidFill>
                  <a:schemeClr val="tx1"/>
                </a:solidFill>
              </a:rPr>
              <a:t>Influence significative de l’expression des émotions par les médecins </a:t>
            </a:r>
          </a:p>
          <a:p>
            <a:pPr lvl="1">
              <a:buNone/>
            </a:pPr>
            <a:r>
              <a:rPr lang="fr-FR" sz="2400" dirty="0" smtClean="0">
                <a:solidFill>
                  <a:schemeClr val="tx1"/>
                </a:solidFill>
              </a:rPr>
              <a:t>Sur le plan clinique, diminution significative de la pression artérielle diastolique et de l’HbA1C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4294967295"/>
          </p:nvPr>
        </p:nvSpPr>
        <p:spPr>
          <a:xfrm>
            <a:off x="900113" y="6480175"/>
            <a:ext cx="8240712" cy="404813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r>
              <a:rPr lang="en-US" sz="1000" b="0" dirty="0" smtClean="0">
                <a:effectLst/>
              </a:rPr>
              <a:t>Kaplan SH, Greenfield S, Ware JE. Assessing the effects of physician–patient interactions on the outcomes of chronic disease. Med Care 1989;(27):110‑27</a:t>
            </a:r>
            <a:r>
              <a:rPr lang="en-US" sz="800" b="0" dirty="0" smtClean="0">
                <a:effectLst/>
              </a:rPr>
              <a:t>. </a:t>
            </a:r>
            <a:endParaRPr lang="fr-FR" sz="800" b="0" dirty="0" smtClean="0">
              <a:effectLst/>
            </a:endParaRPr>
          </a:p>
          <a:p>
            <a:pPr algn="l">
              <a:defRPr/>
            </a:pPr>
            <a:endParaRPr lang="en-GB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01600"/>
            <a:ext cx="8226425" cy="898508"/>
          </a:xfrm>
        </p:spPr>
        <p:txBody>
          <a:bodyPr/>
          <a:lstStyle/>
          <a:p>
            <a:r>
              <a:rPr lang="fr-FR" sz="3200" b="0" dirty="0" smtClean="0"/>
              <a:t>Intervention Approche Centrée Patient</a:t>
            </a:r>
            <a:endParaRPr lang="fr-FR" sz="3200" b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5786" y="1000108"/>
            <a:ext cx="8215370" cy="5286412"/>
          </a:xfrm>
        </p:spPr>
        <p:txBody>
          <a:bodyPr/>
          <a:lstStyle/>
          <a:p>
            <a:pPr algn="ctr">
              <a:buNone/>
            </a:pPr>
            <a:r>
              <a:rPr lang="fr-FR" sz="2400" dirty="0" smtClean="0">
                <a:solidFill>
                  <a:schemeClr val="tx1"/>
                </a:solidFill>
              </a:rPr>
              <a:t>L’ECR « X-PERT »</a:t>
            </a:r>
            <a:r>
              <a:rPr lang="fr-FR" sz="2400" baseline="30000" dirty="0" smtClean="0">
                <a:solidFill>
                  <a:schemeClr val="tx1"/>
                </a:solidFill>
              </a:rPr>
              <a:t> </a:t>
            </a:r>
            <a:r>
              <a:rPr lang="fr-FR" sz="2400" dirty="0" smtClean="0">
                <a:solidFill>
                  <a:schemeClr val="tx1"/>
                </a:solidFill>
              </a:rPr>
              <a:t>( 314 patients DT2) (1)</a:t>
            </a:r>
          </a:p>
          <a:p>
            <a:r>
              <a:rPr lang="fr-FR" sz="2000" dirty="0" smtClean="0">
                <a:solidFill>
                  <a:schemeClr val="tx1"/>
                </a:solidFill>
              </a:rPr>
              <a:t>Intervention : séances en groupe d’apprentissage d’autogestion + ACP </a:t>
            </a:r>
          </a:p>
          <a:p>
            <a:r>
              <a:rPr lang="fr-FR" sz="2000" dirty="0" smtClean="0">
                <a:solidFill>
                  <a:schemeClr val="tx1"/>
                </a:solidFill>
              </a:rPr>
              <a:t>Diminution significative de l’HbA1c de - 0,6% </a:t>
            </a:r>
            <a:r>
              <a:rPr lang="fr-FR" sz="2000" i="1" dirty="0" smtClean="0">
                <a:solidFill>
                  <a:schemeClr val="tx1"/>
                </a:solidFill>
              </a:rPr>
              <a:t>vs</a:t>
            </a:r>
            <a:r>
              <a:rPr lang="fr-FR" sz="2000" dirty="0" smtClean="0">
                <a:solidFill>
                  <a:schemeClr val="tx1"/>
                </a:solidFill>
              </a:rPr>
              <a:t> +0,1% dans le groupe témoin (</a:t>
            </a:r>
            <a:r>
              <a:rPr lang="fr-FR" sz="2000" i="1" dirty="0" smtClean="0">
                <a:solidFill>
                  <a:schemeClr val="tx1"/>
                </a:solidFill>
              </a:rPr>
              <a:t>p</a:t>
            </a:r>
            <a:r>
              <a:rPr lang="fr-FR" sz="2000" dirty="0" smtClean="0">
                <a:solidFill>
                  <a:schemeClr val="tx1"/>
                </a:solidFill>
              </a:rPr>
              <a:t> &lt; 0,001). </a:t>
            </a:r>
          </a:p>
          <a:p>
            <a:pPr algn="ctr">
              <a:buNone/>
            </a:pPr>
            <a:r>
              <a:rPr lang="fr-FR" sz="2400" dirty="0" smtClean="0">
                <a:solidFill>
                  <a:schemeClr val="tx1"/>
                </a:solidFill>
              </a:rPr>
              <a:t> L’ECR « ACP » (250 patients) (2)</a:t>
            </a:r>
          </a:p>
          <a:p>
            <a:r>
              <a:rPr lang="fr-FR" sz="2000" dirty="0" smtClean="0">
                <a:solidFill>
                  <a:schemeClr val="tx1"/>
                </a:solidFill>
              </a:rPr>
              <a:t>Intervention formation à l’ACP des MG et infirmières à l’ « écoute active » des perspectives du patient  (sur une demi-journée) vs  groupe SH.</a:t>
            </a:r>
          </a:p>
          <a:p>
            <a:r>
              <a:rPr lang="fr-FR" sz="2000" dirty="0" smtClean="0">
                <a:solidFill>
                  <a:schemeClr val="tx1"/>
                </a:solidFill>
              </a:rPr>
              <a:t>Différence d’HbA1C non statistiquement significative en faveur du groupe « ACP » (faible puissance de l’étude ? Formation limitée ?). Intérêt de l’ACP sur la communication, la satisfaction et le bien être psychosocial perçu par le patient. 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4294967295"/>
          </p:nvPr>
        </p:nvSpPr>
        <p:spPr>
          <a:xfrm>
            <a:off x="900113" y="6143644"/>
            <a:ext cx="8240712" cy="74134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r>
              <a:rPr lang="en-US" sz="1000" b="0" dirty="0" smtClean="0">
                <a:effectLst/>
              </a:rPr>
              <a:t>1) </a:t>
            </a:r>
            <a:r>
              <a:rPr lang="en-US" sz="1000" b="0" dirty="0" err="1" smtClean="0">
                <a:effectLst/>
              </a:rPr>
              <a:t>Deakin</a:t>
            </a:r>
            <a:r>
              <a:rPr lang="en-US" sz="1000" b="0" dirty="0" smtClean="0">
                <a:effectLst/>
              </a:rPr>
              <a:t> TA, Cade JE, Williams R, Greenwood DC. Structured patient education: the diabetes X-PERT </a:t>
            </a:r>
            <a:r>
              <a:rPr lang="en-US" sz="1000" b="0" dirty="0" err="1" smtClean="0">
                <a:effectLst/>
              </a:rPr>
              <a:t>programme</a:t>
            </a:r>
            <a:r>
              <a:rPr lang="en-US" sz="1000" b="0" dirty="0" smtClean="0">
                <a:effectLst/>
              </a:rPr>
              <a:t> makes a difference. Diabetic Medicine 2006;23:944-54 </a:t>
            </a:r>
          </a:p>
          <a:p>
            <a:pPr algn="l">
              <a:defRPr/>
            </a:pPr>
            <a:r>
              <a:rPr lang="en-US" sz="1000" b="0" dirty="0" smtClean="0">
                <a:effectLst/>
              </a:rPr>
              <a:t>2) </a:t>
            </a:r>
            <a:r>
              <a:rPr lang="en-US" sz="1000" b="0" dirty="0" err="1" smtClean="0">
                <a:effectLst/>
              </a:rPr>
              <a:t>Kinmonth</a:t>
            </a:r>
            <a:r>
              <a:rPr lang="en-US" sz="1000" b="0" dirty="0" smtClean="0">
                <a:effectLst/>
              </a:rPr>
              <a:t> A,  Woodcock A, Griffin S et al. </a:t>
            </a:r>
            <a:r>
              <a:rPr lang="en-US" sz="1000" b="0" dirty="0" err="1" smtClean="0">
                <a:effectLst/>
              </a:rPr>
              <a:t>Randomised</a:t>
            </a:r>
            <a:r>
              <a:rPr lang="en-US" sz="1000" b="0" dirty="0" smtClean="0">
                <a:effectLst/>
              </a:rPr>
              <a:t> controlled trial of patient centred care of diabetes in general practice: impact on current wellbeing and future disease risk. BMJ 1998;(317):1202‑8. </a:t>
            </a:r>
            <a:endParaRPr lang="fr-FR" sz="1000" b="0" dirty="0" smtClean="0">
              <a:effectLst/>
            </a:endParaRPr>
          </a:p>
          <a:p>
            <a:pPr algn="l">
              <a:defRPr/>
            </a:pPr>
            <a:endParaRPr lang="en-GB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01600"/>
            <a:ext cx="8226425" cy="898508"/>
          </a:xfrm>
        </p:spPr>
        <p:txBody>
          <a:bodyPr>
            <a:normAutofit fontScale="90000"/>
          </a:bodyPr>
          <a:lstStyle/>
          <a:p>
            <a:r>
              <a:rPr lang="fr-FR" sz="2800" b="0" dirty="0" smtClean="0"/>
              <a:t>Efficacité thérapeutiques des capacités relationnelles et communicationnelles</a:t>
            </a:r>
            <a:endParaRPr lang="fr-FR" sz="2800" b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57224" y="1142984"/>
            <a:ext cx="8143932" cy="4929221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2800" dirty="0" smtClean="0">
                <a:solidFill>
                  <a:schemeClr val="tx1"/>
                </a:solidFill>
              </a:rPr>
              <a:t>Etre empathique : le degré d’empathie des MG évaluée par un score (Jefferson Scale of Empathy ») corrélé positivement au taux d’Hba1c et de LDL cholestérol ( Etude transversale de </a:t>
            </a:r>
            <a:r>
              <a:rPr lang="fr-FR" sz="2800" dirty="0" err="1" smtClean="0">
                <a:solidFill>
                  <a:schemeClr val="tx1"/>
                </a:solidFill>
              </a:rPr>
              <a:t>Hojat</a:t>
            </a:r>
            <a:r>
              <a:rPr lang="fr-FR" sz="2800" dirty="0" smtClean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2800" dirty="0" smtClean="0">
                <a:solidFill>
                  <a:schemeClr val="tx1"/>
                </a:solidFill>
              </a:rPr>
              <a:t>Prendre en  compte les attentes, les représentations du patient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2800" dirty="0" smtClean="0">
                <a:solidFill>
                  <a:schemeClr val="tx1"/>
                </a:solidFill>
              </a:rPr>
              <a:t>Conseiller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2800" dirty="0" smtClean="0">
                <a:solidFill>
                  <a:schemeClr val="tx1"/>
                </a:solidFill>
              </a:rPr>
              <a:t>Expliquer positivement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2800" dirty="0" smtClean="0">
                <a:solidFill>
                  <a:schemeClr val="tx1"/>
                </a:solidFill>
              </a:rPr>
              <a:t>Rassurer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fr-FR" sz="2800" dirty="0" smtClean="0">
                <a:solidFill>
                  <a:schemeClr val="tx1"/>
                </a:solidFill>
              </a:rPr>
              <a:t>Encourager à des changements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fr-FR" sz="2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fr-FR" sz="2000" dirty="0" smtClean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4294967295"/>
          </p:nvPr>
        </p:nvSpPr>
        <p:spPr>
          <a:xfrm>
            <a:off x="900113" y="6357959"/>
            <a:ext cx="8240712" cy="527030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r>
              <a:rPr lang="fr-FR" sz="1000" b="0" dirty="0" err="1" smtClean="0"/>
              <a:t>Hojat</a:t>
            </a:r>
            <a:r>
              <a:rPr lang="fr-FR" sz="1000" b="0" dirty="0" smtClean="0"/>
              <a:t> </a:t>
            </a:r>
            <a:r>
              <a:rPr lang="fr-FR" sz="1000" b="0" dirty="0" err="1" smtClean="0"/>
              <a:t>M,Louis</a:t>
            </a:r>
            <a:r>
              <a:rPr lang="fr-FR" sz="1000" b="0" dirty="0" smtClean="0"/>
              <a:t> </a:t>
            </a:r>
            <a:r>
              <a:rPr lang="fr-FR" sz="1000" b="0" dirty="0" err="1" smtClean="0"/>
              <a:t>D,Markham</a:t>
            </a:r>
            <a:r>
              <a:rPr lang="fr-FR" sz="1000" b="0" dirty="0" smtClean="0"/>
              <a:t> F et al. </a:t>
            </a:r>
            <a:r>
              <a:rPr lang="en-US" sz="1000" b="0" dirty="0" smtClean="0"/>
              <a:t>Physicians’ Empathy and Clinical Outcomes for Diabetic Patients. </a:t>
            </a:r>
            <a:r>
              <a:rPr lang="en-US" sz="1000" b="0" dirty="0" err="1" smtClean="0"/>
              <a:t>Acad</a:t>
            </a:r>
            <a:r>
              <a:rPr lang="en-US" sz="1000" b="0" dirty="0" smtClean="0"/>
              <a:t> Med 2011;86(3):359‑64.</a:t>
            </a:r>
            <a:endParaRPr lang="fr-FR" sz="1000" b="0" dirty="0" smtClean="0"/>
          </a:p>
          <a:p>
            <a:pPr algn="l">
              <a:defRPr/>
            </a:pPr>
            <a:r>
              <a:rPr lang="fr-FR" sz="1000" b="0" dirty="0" smtClean="0">
                <a:effectLst/>
              </a:rPr>
              <a:t>Moreau A, </a:t>
            </a:r>
            <a:r>
              <a:rPr lang="fr-FR" sz="1000" b="0" dirty="0" err="1" smtClean="0">
                <a:effectLst/>
              </a:rPr>
              <a:t>Boussageon</a:t>
            </a:r>
            <a:r>
              <a:rPr lang="fr-FR" sz="1000" b="0" dirty="0" smtClean="0">
                <a:effectLst/>
              </a:rPr>
              <a:t> R, </a:t>
            </a:r>
            <a:r>
              <a:rPr lang="fr-FR" sz="1000" b="0" dirty="0" err="1" smtClean="0">
                <a:effectLst/>
              </a:rPr>
              <a:t>Girier</a:t>
            </a:r>
            <a:r>
              <a:rPr lang="fr-FR" sz="1000" b="0" dirty="0" smtClean="0">
                <a:effectLst/>
              </a:rPr>
              <a:t> P, </a:t>
            </a:r>
            <a:r>
              <a:rPr lang="fr-FR" sz="1000" b="0" dirty="0" err="1" smtClean="0">
                <a:effectLst/>
              </a:rPr>
              <a:t>Figon</a:t>
            </a:r>
            <a:r>
              <a:rPr lang="fr-FR" sz="1000" b="0" dirty="0" smtClean="0">
                <a:effectLst/>
              </a:rPr>
              <a:t> S. Efficacité thérapeutique de « l’effet médecin » en soins primaires. </a:t>
            </a:r>
            <a:r>
              <a:rPr lang="en-US" sz="1000" b="0" dirty="0" err="1" smtClean="0">
                <a:effectLst/>
              </a:rPr>
              <a:t>Presse</a:t>
            </a:r>
            <a:r>
              <a:rPr lang="en-US" sz="1000" b="0" dirty="0" smtClean="0">
                <a:effectLst/>
              </a:rPr>
              <a:t> Med 2006;(35):967‑73. </a:t>
            </a:r>
            <a:endParaRPr lang="fr-FR" sz="1000" b="0" dirty="0" smtClean="0">
              <a:effectLst/>
            </a:endParaRPr>
          </a:p>
          <a:p>
            <a:pPr algn="l">
              <a:defRPr/>
            </a:pPr>
            <a:endParaRPr lang="en-GB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200" dirty="0" smtClean="0">
                <a:solidFill>
                  <a:schemeClr val="tx1"/>
                </a:solidFill>
              </a:rPr>
              <a:t>Les limites méthodologiques des études d’intervention éducatives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4109"/>
            <a:ext cx="8229600" cy="2978728"/>
          </a:xfrm>
        </p:spPr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Interventions éducatives complexes, multifactorielles 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Outils d’évaluation hétérogènes et  manque de description des procédures éducatives 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Des méthodes de qualité faible ou moyenne 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 Des méta-analyses difficiles et peu concluantes 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4294967295"/>
          </p:nvPr>
        </p:nvSpPr>
        <p:spPr>
          <a:xfrm>
            <a:off x="900113" y="6480175"/>
            <a:ext cx="8240712" cy="4048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71472" y="150813"/>
            <a:ext cx="8572528" cy="1079399"/>
          </a:xfrm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Efficacité des interventions éducatives sur des critères de morbimortalité : Sténo 2</a:t>
            </a:r>
            <a:endParaRPr lang="en-GB" sz="32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827088" y="1571612"/>
            <a:ext cx="8174037" cy="4355104"/>
          </a:xfrm>
        </p:spPr>
        <p:txBody>
          <a:bodyPr wrap="square">
            <a:spAutoFit/>
          </a:bodyPr>
          <a:lstStyle/>
          <a:p>
            <a:r>
              <a:rPr lang="en-GB" sz="2800" dirty="0" smtClean="0"/>
              <a:t> </a:t>
            </a:r>
            <a:r>
              <a:rPr lang="fr-FR" sz="2400" dirty="0" smtClean="0"/>
              <a:t>Prise en charge intensive, multifactorielle (médicamenteuse, hygiéno-diététique, arrêt du tabac), chez des patients DT2 à risques CV avec microalbuminurie</a:t>
            </a:r>
          </a:p>
          <a:p>
            <a:r>
              <a:rPr lang="fr-FR" sz="2400" dirty="0" smtClean="0"/>
              <a:t>Inclusion 160 patients ; durée moyenne de prise en charge 7,8 ans. </a:t>
            </a:r>
          </a:p>
          <a:p>
            <a:r>
              <a:rPr lang="fr-FR" sz="2400" dirty="0" smtClean="0"/>
              <a:t>Intervention en « ouvert », intensive, par équipe « motivée » du centre diabétol</a:t>
            </a:r>
            <a:r>
              <a:rPr lang="fr-FR" sz="2400" dirty="0" smtClean="0">
                <a:solidFill>
                  <a:schemeClr val="tx1"/>
                </a:solidFill>
              </a:rPr>
              <a:t>o</a:t>
            </a:r>
            <a:r>
              <a:rPr lang="fr-FR" sz="2400" dirty="0" smtClean="0"/>
              <a:t>gique STENO (médecin + infirmière + diététicienne) vs Soins « Habituels » (SH) par MG selon RPC danoises</a:t>
            </a:r>
            <a:endParaRPr lang="en-GB" sz="2400" b="1" i="1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04109" y="101600"/>
            <a:ext cx="6979516" cy="898508"/>
          </a:xfrm>
        </p:spPr>
        <p:txBody>
          <a:bodyPr>
            <a:normAutofit/>
          </a:bodyPr>
          <a:lstStyle/>
          <a:p>
            <a:r>
              <a:rPr lang="fr-FR" sz="2800" dirty="0" smtClean="0"/>
              <a:t>Résultats ( suivi moyen de 7.8 ans) </a:t>
            </a:r>
            <a:br>
              <a:rPr lang="fr-FR" sz="2800" dirty="0" smtClean="0"/>
            </a:br>
            <a:endParaRPr lang="fr-FR" sz="1200" b="0" dirty="0">
              <a:effectLst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00108"/>
            <a:ext cx="8226425" cy="5124467"/>
          </a:xfrm>
        </p:spPr>
        <p:txBody>
          <a:bodyPr/>
          <a:lstStyle/>
          <a:p>
            <a:r>
              <a:rPr lang="fr-FR" sz="2800" dirty="0" smtClean="0">
                <a:solidFill>
                  <a:schemeClr val="tx1"/>
                </a:solidFill>
              </a:rPr>
              <a:t>Diminution d’environ 50 % d’un critère composite de morbimortalité cardiovasculaire entre groupe intervention vs groupe SH </a:t>
            </a:r>
            <a:r>
              <a:rPr lang="fr-FR" sz="1800" dirty="0" smtClean="0">
                <a:solidFill>
                  <a:schemeClr val="tx1"/>
                </a:solidFill>
              </a:rPr>
              <a:t>(HR :  0,47 ; IC 95% : 0,22 à 0,74; p = 0,01)</a:t>
            </a:r>
          </a:p>
          <a:p>
            <a:r>
              <a:rPr lang="fr-FR" sz="2800" dirty="0" smtClean="0">
                <a:solidFill>
                  <a:schemeClr val="tx1"/>
                </a:solidFill>
              </a:rPr>
              <a:t>HbA1c :  -0,5 </a:t>
            </a:r>
            <a:r>
              <a:rPr lang="fr-FR" sz="2000" dirty="0" smtClean="0">
                <a:solidFill>
                  <a:schemeClr val="tx1"/>
                </a:solidFill>
              </a:rPr>
              <a:t>± 0,2 </a:t>
            </a:r>
            <a:r>
              <a:rPr lang="fr-FR" sz="2800" dirty="0" smtClean="0">
                <a:solidFill>
                  <a:schemeClr val="tx1"/>
                </a:solidFill>
              </a:rPr>
              <a:t>vs -0,2 </a:t>
            </a:r>
            <a:r>
              <a:rPr lang="fr-FR" sz="2000" dirty="0" smtClean="0">
                <a:solidFill>
                  <a:schemeClr val="tx1"/>
                </a:solidFill>
              </a:rPr>
              <a:t>± 0,3 (</a:t>
            </a:r>
            <a:r>
              <a:rPr lang="fr-FR" sz="2000" i="1" dirty="0" smtClean="0">
                <a:solidFill>
                  <a:schemeClr val="tx1"/>
                </a:solidFill>
              </a:rPr>
              <a:t>p</a:t>
            </a:r>
            <a:r>
              <a:rPr lang="fr-FR" sz="2000" dirty="0" smtClean="0">
                <a:solidFill>
                  <a:schemeClr val="tx1"/>
                </a:solidFill>
              </a:rPr>
              <a:t> &lt; 0,001) </a:t>
            </a:r>
          </a:p>
          <a:p>
            <a:r>
              <a:rPr lang="fr-FR" sz="2800" dirty="0" smtClean="0">
                <a:solidFill>
                  <a:schemeClr val="tx1"/>
                </a:solidFill>
              </a:rPr>
              <a:t>LDL cholestérol : - 0.47 </a:t>
            </a:r>
            <a:r>
              <a:rPr lang="fr-FR" sz="2000" dirty="0" smtClean="0">
                <a:solidFill>
                  <a:schemeClr val="tx1"/>
                </a:solidFill>
              </a:rPr>
              <a:t>(± 0.5) </a:t>
            </a:r>
            <a:r>
              <a:rPr lang="fr-FR" sz="2800" dirty="0" smtClean="0">
                <a:solidFill>
                  <a:schemeClr val="tx1"/>
                </a:solidFill>
              </a:rPr>
              <a:t>vs - 0.13 </a:t>
            </a:r>
            <a:r>
              <a:rPr lang="fr-FR" sz="2000" dirty="0" smtClean="0">
                <a:solidFill>
                  <a:schemeClr val="tx1"/>
                </a:solidFill>
              </a:rPr>
              <a:t>(± 0.6) p&lt;0.001</a:t>
            </a:r>
          </a:p>
          <a:p>
            <a:r>
              <a:rPr lang="fr-FR" sz="2800" dirty="0" smtClean="0">
                <a:solidFill>
                  <a:schemeClr val="tx1"/>
                </a:solidFill>
              </a:rPr>
              <a:t>PA : -14 </a:t>
            </a:r>
            <a:r>
              <a:rPr lang="fr-FR" sz="2800" dirty="0" err="1" smtClean="0">
                <a:solidFill>
                  <a:schemeClr val="tx1"/>
                </a:solidFill>
              </a:rPr>
              <a:t>mmHg</a:t>
            </a:r>
            <a:r>
              <a:rPr lang="fr-FR" sz="2800" dirty="0" smtClean="0">
                <a:solidFill>
                  <a:schemeClr val="tx1"/>
                </a:solidFill>
              </a:rPr>
              <a:t> </a:t>
            </a:r>
            <a:r>
              <a:rPr lang="fr-FR" sz="2000" dirty="0" smtClean="0">
                <a:solidFill>
                  <a:schemeClr val="tx1"/>
                </a:solidFill>
              </a:rPr>
              <a:t>(± 2mmHg)</a:t>
            </a:r>
            <a:r>
              <a:rPr lang="fr-FR" sz="2800" dirty="0" smtClean="0">
                <a:solidFill>
                  <a:schemeClr val="tx1"/>
                </a:solidFill>
              </a:rPr>
              <a:t> vs - 3mmHg </a:t>
            </a:r>
            <a:r>
              <a:rPr lang="fr-FR" sz="2000" dirty="0" smtClean="0">
                <a:solidFill>
                  <a:schemeClr val="tx1"/>
                </a:solidFill>
              </a:rPr>
              <a:t>(±3mmHg) p &lt;0.001. </a:t>
            </a:r>
          </a:p>
          <a:p>
            <a:r>
              <a:rPr lang="fr-FR" sz="2800" dirty="0" smtClean="0">
                <a:solidFill>
                  <a:schemeClr val="tx1"/>
                </a:solidFill>
              </a:rPr>
              <a:t>Pas de différence sur l’arrêt du tabac et la perte de poids 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4294967295"/>
          </p:nvPr>
        </p:nvSpPr>
        <p:spPr>
          <a:xfrm>
            <a:off x="900113" y="6480175"/>
            <a:ext cx="8240712" cy="404813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r>
              <a:rPr lang="en-US" sz="1000" b="0" dirty="0" err="1" smtClean="0">
                <a:effectLst/>
              </a:rPr>
              <a:t>Gæde</a:t>
            </a:r>
            <a:r>
              <a:rPr lang="en-US" sz="1000" b="0" dirty="0" smtClean="0">
                <a:effectLst/>
              </a:rPr>
              <a:t> P, </a:t>
            </a:r>
            <a:r>
              <a:rPr lang="en-US" sz="1000" b="0" dirty="0" err="1" smtClean="0">
                <a:effectLst/>
              </a:rPr>
              <a:t>Vedel</a:t>
            </a:r>
            <a:r>
              <a:rPr lang="en-US" sz="1000" b="0" dirty="0" smtClean="0">
                <a:effectLst/>
              </a:rPr>
              <a:t> P, Larsen N, Jensen G, </a:t>
            </a:r>
            <a:r>
              <a:rPr lang="en-US" sz="1000" b="0" dirty="0" err="1" smtClean="0">
                <a:effectLst/>
              </a:rPr>
              <a:t>Parving</a:t>
            </a:r>
            <a:r>
              <a:rPr lang="en-US" sz="1000" b="0" dirty="0" smtClean="0">
                <a:effectLst/>
              </a:rPr>
              <a:t> H, Pedersen O. </a:t>
            </a:r>
            <a:r>
              <a:rPr lang="en-US" sz="1000" b="0" dirty="0" err="1" smtClean="0">
                <a:effectLst/>
              </a:rPr>
              <a:t>Multifactorial</a:t>
            </a:r>
            <a:r>
              <a:rPr lang="en-US" sz="1000" b="0" dirty="0" smtClean="0">
                <a:effectLst/>
              </a:rPr>
              <a:t> intervention and cardiovascular disease in patients with type 2 diabetes. N </a:t>
            </a:r>
            <a:r>
              <a:rPr lang="en-US" sz="1000" b="0" dirty="0" err="1" smtClean="0">
                <a:effectLst/>
              </a:rPr>
              <a:t>Engl</a:t>
            </a:r>
            <a:r>
              <a:rPr lang="en-US" sz="1000" b="0" dirty="0" smtClean="0">
                <a:effectLst/>
              </a:rPr>
              <a:t> J Med 2003;348:383-93.</a:t>
            </a:r>
            <a:endParaRPr lang="fr-FR" sz="1000" b="0" dirty="0" smtClean="0">
              <a:effectLst/>
            </a:endParaRPr>
          </a:p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dirty="0" smtClean="0"/>
              <a:t>Résultats de l’étude observationnel pendant 5.5 ans </a:t>
            </a:r>
            <a:endParaRPr lang="fr-FR" sz="1100" dirty="0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3962426"/>
              </p:ext>
            </p:extLst>
          </p:nvPr>
        </p:nvGraphicFramePr>
        <p:xfrm>
          <a:off x="207816" y="1205346"/>
          <a:ext cx="8793340" cy="5009736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198335"/>
                <a:gridCol w="2198335"/>
                <a:gridCol w="2198335"/>
                <a:gridCol w="2198335"/>
              </a:tblGrid>
              <a:tr h="8349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fr-FR" sz="1800" dirty="0">
                        <a:latin typeface="Arial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/>
                        <a:t>Groupe </a:t>
                      </a:r>
                      <a:r>
                        <a:rPr lang="fr-FR" sz="1800" dirty="0" smtClean="0"/>
                        <a:t>intervention </a:t>
                      </a:r>
                      <a:r>
                        <a:rPr lang="fr-FR" sz="1400" b="0" dirty="0" smtClean="0"/>
                        <a:t>(n:80) </a:t>
                      </a:r>
                      <a:endParaRPr lang="fr-FR" sz="1400" b="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/>
                        <a:t>Groupe « Soins usuels </a:t>
                      </a:r>
                      <a:r>
                        <a:rPr lang="fr-FR" sz="1800" dirty="0" smtClean="0"/>
                        <a:t>» </a:t>
                      </a:r>
                      <a:r>
                        <a:rPr lang="fr-FR" sz="1400" b="0" dirty="0" smtClean="0"/>
                        <a:t>(n:80)</a:t>
                      </a:r>
                      <a:endParaRPr lang="fr-FR" sz="1400" b="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/>
                        <a:t>Hazard Ratio HR</a:t>
                      </a:r>
                      <a:endParaRPr lang="fr-FR" sz="18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</a:tr>
              <a:tr h="8349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dirty="0" smtClean="0"/>
                        <a:t>Déc</a:t>
                      </a:r>
                      <a:r>
                        <a:rPr lang="fr-FR" sz="1800" dirty="0" smtClean="0">
                          <a:solidFill>
                            <a:schemeClr val="tx1"/>
                          </a:solidFill>
                        </a:rPr>
                        <a:t>è</a:t>
                      </a:r>
                      <a:r>
                        <a:rPr lang="fr-FR" sz="1800" dirty="0" smtClean="0"/>
                        <a:t>s </a:t>
                      </a:r>
                      <a:r>
                        <a:rPr lang="fr-FR" sz="1800" dirty="0"/>
                        <a:t>toutes causes</a:t>
                      </a:r>
                      <a:endParaRPr lang="fr-FR" sz="18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/>
                        <a:t>24</a:t>
                      </a:r>
                      <a:endParaRPr lang="fr-FR" sz="18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/>
                        <a:t>40</a:t>
                      </a:r>
                      <a:endParaRPr lang="fr-FR" sz="18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 smtClean="0"/>
                        <a:t>HR</a:t>
                      </a:r>
                      <a:r>
                        <a:rPr lang="fr-FR" sz="1800" dirty="0"/>
                        <a:t> = 0,54 </a:t>
                      </a:r>
                      <a:endParaRPr lang="fr-FR" sz="1800" dirty="0" smtClean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/>
                        <a:t>IC95</a:t>
                      </a:r>
                      <a:r>
                        <a:rPr lang="fr-FR" sz="1200" dirty="0"/>
                        <a:t> = 0,32-0,89, p = </a:t>
                      </a:r>
                      <a:r>
                        <a:rPr lang="fr-FR" sz="1200" dirty="0" smtClean="0"/>
                        <a:t>0,02</a:t>
                      </a:r>
                      <a:endParaRPr lang="fr-FR" sz="12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</a:tr>
              <a:tr h="8349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dirty="0"/>
                        <a:t>D</a:t>
                      </a:r>
                      <a:r>
                        <a:rPr lang="fr-FR" sz="1800" dirty="0" smtClean="0"/>
                        <a:t>écès </a:t>
                      </a:r>
                      <a:r>
                        <a:rPr lang="fr-FR" sz="1800" dirty="0"/>
                        <a:t>cardiovasculaires</a:t>
                      </a:r>
                      <a:endParaRPr lang="fr-FR" sz="18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/>
                        <a:t>9</a:t>
                      </a:r>
                      <a:endParaRPr lang="fr-FR" sz="18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/>
                        <a:t>19</a:t>
                      </a:r>
                      <a:endParaRPr lang="fr-FR" sz="18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 smtClean="0"/>
                        <a:t>HR</a:t>
                      </a:r>
                      <a:r>
                        <a:rPr lang="fr-FR" sz="1800" dirty="0"/>
                        <a:t> = 0,43 </a:t>
                      </a:r>
                      <a:endParaRPr lang="fr-FR" sz="1800" dirty="0" smtClean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/>
                        <a:t> </a:t>
                      </a:r>
                      <a:r>
                        <a:rPr lang="fr-FR" sz="1200" dirty="0"/>
                        <a:t>IC95 = 0,19-0,94, p = </a:t>
                      </a:r>
                      <a:r>
                        <a:rPr lang="fr-FR" sz="1200" dirty="0" smtClean="0"/>
                        <a:t>0,04</a:t>
                      </a:r>
                      <a:endParaRPr lang="fr-FR" sz="12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</a:tr>
              <a:tr h="8349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dirty="0"/>
                        <a:t>E</a:t>
                      </a:r>
                      <a:r>
                        <a:rPr lang="fr-FR" sz="1800" dirty="0" smtClean="0"/>
                        <a:t>vénements </a:t>
                      </a:r>
                      <a:r>
                        <a:rPr lang="fr-FR" sz="1800" dirty="0"/>
                        <a:t>cardiovasculaires</a:t>
                      </a:r>
                      <a:endParaRPr lang="fr-FR" sz="18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/>
                        <a:t>51</a:t>
                      </a:r>
                      <a:endParaRPr lang="fr-FR" sz="18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/>
                        <a:t>158</a:t>
                      </a:r>
                      <a:endParaRPr lang="fr-FR" sz="18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 smtClean="0"/>
                        <a:t>HR</a:t>
                      </a:r>
                      <a:r>
                        <a:rPr lang="fr-FR" sz="1800" dirty="0"/>
                        <a:t> = </a:t>
                      </a:r>
                      <a:r>
                        <a:rPr lang="fr-FR" sz="1800" dirty="0" smtClean="0"/>
                        <a:t>0,41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/>
                        <a:t> </a:t>
                      </a:r>
                      <a:r>
                        <a:rPr lang="fr-FR" sz="1200" dirty="0" smtClean="0"/>
                        <a:t>IC95</a:t>
                      </a:r>
                      <a:r>
                        <a:rPr lang="fr-FR" sz="1200" dirty="0"/>
                        <a:t> = </a:t>
                      </a:r>
                      <a:r>
                        <a:rPr lang="fr-FR" sz="1200" dirty="0" smtClean="0"/>
                        <a:t>0,25-,67 p</a:t>
                      </a:r>
                      <a:r>
                        <a:rPr lang="fr-FR" sz="1200" dirty="0"/>
                        <a:t> &lt; </a:t>
                      </a:r>
                      <a:r>
                        <a:rPr lang="fr-FR" sz="1200" dirty="0" smtClean="0"/>
                        <a:t>0,001</a:t>
                      </a:r>
                      <a:endParaRPr lang="fr-FR" sz="12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</a:tr>
              <a:tr h="8349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/>
                        <a:t>IR stade terminal</a:t>
                      </a:r>
                      <a:endParaRPr lang="fr-FR" sz="18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/>
                        <a:t>1</a:t>
                      </a:r>
                      <a:endParaRPr lang="fr-FR" sz="18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/>
                        <a:t>6</a:t>
                      </a:r>
                      <a:endParaRPr lang="fr-FR" sz="18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800">
                        <a:latin typeface="Arial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</a:tr>
              <a:tr h="8349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800" dirty="0" err="1" smtClean="0"/>
                        <a:t>Photocoagulation</a:t>
                      </a:r>
                      <a:r>
                        <a:rPr lang="fr-FR" sz="1800" dirty="0" smtClean="0"/>
                        <a:t> </a:t>
                      </a:r>
                      <a:r>
                        <a:rPr lang="fr-FR" sz="1800" dirty="0"/>
                        <a:t>rétinienne</a:t>
                      </a:r>
                      <a:endParaRPr lang="fr-FR" sz="18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/>
                        <a:t>14</a:t>
                      </a:r>
                      <a:endParaRPr lang="fr-FR" sz="18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/>
                        <a:t>27</a:t>
                      </a:r>
                      <a:endParaRPr lang="fr-FR" sz="18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 smtClean="0"/>
                        <a:t>HR</a:t>
                      </a:r>
                      <a:r>
                        <a:rPr lang="fr-FR" sz="1800" dirty="0"/>
                        <a:t> = 0,45 </a:t>
                      </a:r>
                      <a:r>
                        <a:rPr lang="fr-FR" sz="1800" dirty="0" smtClean="0"/>
                        <a:t>;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/>
                        <a:t>IC95</a:t>
                      </a:r>
                      <a:r>
                        <a:rPr lang="fr-FR" sz="1200" dirty="0"/>
                        <a:t> </a:t>
                      </a:r>
                      <a:r>
                        <a:rPr lang="fr-FR" sz="1200" dirty="0" smtClean="0"/>
                        <a:t>=</a:t>
                      </a:r>
                      <a:r>
                        <a:rPr lang="fr-FR" sz="1200" baseline="0" dirty="0" smtClean="0"/>
                        <a:t> </a:t>
                      </a:r>
                      <a:r>
                        <a:rPr lang="fr-FR" sz="1200" dirty="0" smtClean="0"/>
                        <a:t>0,23-0,86</a:t>
                      </a:r>
                      <a:r>
                        <a:rPr lang="fr-FR" sz="1200" dirty="0"/>
                        <a:t>, p = </a:t>
                      </a:r>
                      <a:r>
                        <a:rPr lang="fr-FR" sz="1200" dirty="0" smtClean="0"/>
                        <a:t>0,02) </a:t>
                      </a:r>
                      <a:endParaRPr lang="fr-FR" sz="12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idx="4294967295"/>
          </p:nvPr>
        </p:nvSpPr>
        <p:spPr>
          <a:xfrm>
            <a:off x="900113" y="6480175"/>
            <a:ext cx="8240712" cy="404813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r>
              <a:rPr lang="en-US" sz="1000" b="0" dirty="0" err="1" smtClean="0">
                <a:effectLst/>
              </a:rPr>
              <a:t>Gaede</a:t>
            </a:r>
            <a:r>
              <a:rPr lang="en-US" sz="1000" b="0" dirty="0" smtClean="0">
                <a:effectLst/>
              </a:rPr>
              <a:t> P, Lund-Andersen H, </a:t>
            </a:r>
            <a:r>
              <a:rPr lang="en-US" sz="1000" b="0" dirty="0" err="1" smtClean="0">
                <a:effectLst/>
              </a:rPr>
              <a:t>Parving</a:t>
            </a:r>
            <a:r>
              <a:rPr lang="en-US" sz="1000" b="0" dirty="0" smtClean="0">
                <a:effectLst/>
              </a:rPr>
              <a:t> HH, Pedersen O. Effect of a </a:t>
            </a:r>
            <a:r>
              <a:rPr lang="en-US" sz="1000" b="0" dirty="0" err="1" smtClean="0">
                <a:effectLst/>
              </a:rPr>
              <a:t>multifactorial</a:t>
            </a:r>
            <a:r>
              <a:rPr lang="en-US" sz="1000" b="0" dirty="0" smtClean="0">
                <a:effectLst/>
              </a:rPr>
              <a:t> intervention on mortality in type 2 diabetes. N </a:t>
            </a:r>
            <a:r>
              <a:rPr lang="en-US" sz="1000" b="0" dirty="0" err="1" smtClean="0">
                <a:effectLst/>
              </a:rPr>
              <a:t>Engl</a:t>
            </a:r>
            <a:r>
              <a:rPr lang="en-US" sz="1000" b="0" dirty="0" smtClean="0">
                <a:effectLst/>
              </a:rPr>
              <a:t> J Med 2008;358:580-91</a:t>
            </a:r>
            <a:endParaRPr lang="en-GB" sz="1000" b="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15191" y="584028"/>
            <a:ext cx="5996838" cy="260034"/>
          </a:xfrm>
        </p:spPr>
        <p:txBody>
          <a:bodyPr>
            <a:normAutofit fontScale="90000"/>
          </a:bodyPr>
          <a:lstStyle/>
          <a:p>
            <a:r>
              <a:rPr lang="fr-FR" sz="3200" dirty="0" smtClean="0">
                <a:effectLst/>
              </a:rPr>
              <a:t>Efficacité des interventions éducatives sur des critères de morbimortalité : Look AHEAD </a:t>
            </a:r>
            <a:endParaRPr lang="fr-FR" sz="1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4692" y="2066485"/>
            <a:ext cx="8686800" cy="3767145"/>
          </a:xfrm>
        </p:spPr>
        <p:txBody>
          <a:bodyPr/>
          <a:lstStyle/>
          <a:p>
            <a:r>
              <a:rPr lang="fr-FR" sz="2800" dirty="0" smtClean="0">
                <a:solidFill>
                  <a:schemeClr val="tx1"/>
                </a:solidFill>
              </a:rPr>
              <a:t>Effets à 12 ans d’une Intervention Educative (IE) visant  la perte  d’au moins 7% du poids initial et un accroissement d’activité physique modéré à intense d’au moins 175 minutes/ semaine</a:t>
            </a:r>
          </a:p>
          <a:p>
            <a:r>
              <a:rPr lang="fr-FR" sz="2800" dirty="0" smtClean="0">
                <a:solidFill>
                  <a:schemeClr val="tx1"/>
                </a:solidFill>
              </a:rPr>
              <a:t>Critères de jugements : HbA1c, facteurs de risque cardiovasculaire, activité physique et </a:t>
            </a:r>
            <a:r>
              <a:rPr lang="fr-FR" sz="2800" dirty="0" err="1" smtClean="0">
                <a:solidFill>
                  <a:schemeClr val="tx1"/>
                </a:solidFill>
              </a:rPr>
              <a:t>morbimortalité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4294967295"/>
          </p:nvPr>
        </p:nvSpPr>
        <p:spPr>
          <a:xfrm>
            <a:off x="900113" y="6429395"/>
            <a:ext cx="8240712" cy="455593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r>
              <a:rPr lang="en-US" sz="1000" b="0" dirty="0" smtClean="0">
                <a:effectLst/>
              </a:rPr>
              <a:t>Wing R, </a:t>
            </a:r>
            <a:r>
              <a:rPr lang="en-US" sz="1000" b="0" dirty="0" err="1" smtClean="0">
                <a:effectLst/>
              </a:rPr>
              <a:t>Bahnson</a:t>
            </a:r>
            <a:r>
              <a:rPr lang="en-US" sz="1000" b="0" dirty="0" smtClean="0">
                <a:effectLst/>
              </a:rPr>
              <a:t> J, Bray G, et al. Look AHEAD research group. Long-term effects of a lifestyle intervention on weight and cardiovascular risk factors in individuals with type 2 diabetes mellitus: four-year results of the Look AHEAD trial. Arch Intern Med 2010;170:1566-75</a:t>
            </a:r>
            <a:r>
              <a:rPr lang="en-US" sz="1000" dirty="0" smtClean="0"/>
              <a:t>.</a:t>
            </a:r>
            <a:endParaRPr lang="fr-FR" sz="1000" dirty="0" smtClean="0"/>
          </a:p>
          <a:p>
            <a:pPr>
              <a:defRPr/>
            </a:pPr>
            <a:endParaRPr lang="en-GB" sz="1000" b="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372143"/>
            <a:ext cx="8226425" cy="5124467"/>
          </a:xfrm>
        </p:spPr>
        <p:txBody>
          <a:bodyPr/>
          <a:lstStyle/>
          <a:p>
            <a:r>
              <a:rPr lang="fr-FR" sz="2400" dirty="0" smtClean="0">
                <a:solidFill>
                  <a:schemeClr val="tx1"/>
                </a:solidFill>
              </a:rPr>
              <a:t>5 145 patients DT2 45-75 ans, IMC &gt; 25 kg/m² ;  59,5 % de femmes et l’âge moyen 58,7 ans</a:t>
            </a:r>
          </a:p>
          <a:p>
            <a:r>
              <a:rPr lang="fr-FR" sz="2400" dirty="0" smtClean="0">
                <a:solidFill>
                  <a:schemeClr val="tx1"/>
                </a:solidFill>
              </a:rPr>
              <a:t>Groupe IE : prise en charge individuelle et en groupe pendant 4 ans comprenant intervention diététique (réduction calorique et des graisses saturées, avec possibilité de remplacement de repas) et l’accroissement progressif de l’activité physique (AP)</a:t>
            </a:r>
          </a:p>
          <a:p>
            <a:r>
              <a:rPr lang="fr-FR" sz="2400" dirty="0" smtClean="0">
                <a:solidFill>
                  <a:schemeClr val="tx1"/>
                </a:solidFill>
              </a:rPr>
              <a:t>Groupe soins habituels (SH) = information soins des pieds, des conseils diététiques et d’encouragements à l’arrêt tabac pour les fumeurs. 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4294967295"/>
          </p:nvPr>
        </p:nvSpPr>
        <p:spPr>
          <a:xfrm>
            <a:off x="900113" y="6480175"/>
            <a:ext cx="8240712" cy="4048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01600"/>
            <a:ext cx="8226425" cy="112690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5714212"/>
              </p:ext>
            </p:extLst>
          </p:nvPr>
        </p:nvGraphicFramePr>
        <p:xfrm>
          <a:off x="180110" y="101600"/>
          <a:ext cx="8963890" cy="29819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26133"/>
                <a:gridCol w="3259608"/>
                <a:gridCol w="2963280"/>
                <a:gridCol w="814869"/>
              </a:tblGrid>
              <a:tr h="7454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/>
                        <a:t>A 1 an</a:t>
                      </a:r>
                      <a:endParaRPr lang="fr-FR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/>
                        <a:t>IE</a:t>
                      </a:r>
                      <a:endParaRPr lang="fr-FR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/>
                        <a:t>SH</a:t>
                      </a:r>
                      <a:endParaRPr lang="fr-FR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Arial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ctr"/>
                </a:tc>
              </a:tr>
              <a:tr h="7454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/>
                        <a:t>Perte de poids </a:t>
                      </a:r>
                      <a:endParaRPr lang="fr-FR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/>
                        <a:t>8,6 </a:t>
                      </a:r>
                      <a:r>
                        <a:rPr lang="fr-FR" sz="1600" dirty="0"/>
                        <a:t>%</a:t>
                      </a:r>
                      <a:endParaRPr lang="fr-FR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/>
                        <a:t>0,7 </a:t>
                      </a:r>
                      <a:r>
                        <a:rPr lang="fr-FR" sz="1600" dirty="0"/>
                        <a:t>%</a:t>
                      </a:r>
                      <a:endParaRPr lang="fr-FR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/>
                        <a:t>p</a:t>
                      </a:r>
                      <a:r>
                        <a:rPr lang="fr-FR" sz="1200" dirty="0"/>
                        <a:t> &lt; </a:t>
                      </a:r>
                      <a:r>
                        <a:rPr lang="fr-FR" sz="1200" dirty="0" smtClean="0"/>
                        <a:t>0,001</a:t>
                      </a:r>
                      <a:endParaRPr lang="fr-FR" sz="12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</a:tr>
              <a:tr h="7454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/>
                        <a:t>Accroissement de l’activité </a:t>
                      </a:r>
                      <a:r>
                        <a:rPr lang="fr-FR" sz="1600" dirty="0" smtClean="0"/>
                        <a:t>physique </a:t>
                      </a:r>
                      <a:endParaRPr lang="fr-FR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/>
                        <a:t>20,9 %</a:t>
                      </a:r>
                      <a:endParaRPr lang="fr-FR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/>
                        <a:t>5,8 %</a:t>
                      </a:r>
                      <a:endParaRPr lang="fr-FR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/>
                        <a:t>p</a:t>
                      </a:r>
                      <a:r>
                        <a:rPr lang="fr-FR" sz="1200" dirty="0"/>
                        <a:t> &lt; </a:t>
                      </a:r>
                      <a:r>
                        <a:rPr lang="fr-FR" sz="1200" dirty="0" smtClean="0"/>
                        <a:t>0,001</a:t>
                      </a:r>
                      <a:endParaRPr lang="fr-FR" sz="12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</a:tr>
              <a:tr h="7454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/>
                        <a:t>Amélioration HbA1c %</a:t>
                      </a:r>
                      <a:endParaRPr lang="fr-FR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/>
                        <a:t>7,25 </a:t>
                      </a:r>
                      <a:r>
                        <a:rPr lang="fr-FR" sz="1600" dirty="0"/>
                        <a:t>% </a:t>
                      </a:r>
                      <a:r>
                        <a:rPr lang="fr-FR" sz="1200" dirty="0" smtClean="0"/>
                        <a:t>(± 0,02</a:t>
                      </a:r>
                      <a:r>
                        <a:rPr lang="fr-FR" sz="1200" dirty="0"/>
                        <a:t>) </a:t>
                      </a:r>
                      <a:r>
                        <a:rPr lang="fr-FR" sz="1600" dirty="0"/>
                        <a:t>à </a:t>
                      </a:r>
                      <a:r>
                        <a:rPr lang="fr-FR" sz="1600" dirty="0" smtClean="0"/>
                        <a:t>6,61 </a:t>
                      </a:r>
                      <a:r>
                        <a:rPr lang="fr-FR" sz="1600" dirty="0"/>
                        <a:t>% </a:t>
                      </a:r>
                      <a:r>
                        <a:rPr lang="fr-FR" sz="1200" dirty="0" smtClean="0"/>
                        <a:t>(± 0,02</a:t>
                      </a:r>
                      <a:r>
                        <a:rPr lang="fr-FR" sz="1200" dirty="0"/>
                        <a:t>) </a:t>
                      </a:r>
                      <a:r>
                        <a:rPr lang="fr-FR" sz="1600" dirty="0" smtClean="0"/>
                        <a:t>– 0,64</a:t>
                      </a:r>
                      <a:endParaRPr lang="fr-FR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/>
                        <a:t>7,3 </a:t>
                      </a:r>
                      <a:r>
                        <a:rPr lang="fr-FR" sz="1600" dirty="0" smtClean="0"/>
                        <a:t>% </a:t>
                      </a:r>
                      <a:r>
                        <a:rPr lang="fr-FR" sz="1200" dirty="0" smtClean="0"/>
                        <a:t>(± 0,02</a:t>
                      </a:r>
                      <a:r>
                        <a:rPr lang="fr-FR" sz="1200" dirty="0"/>
                        <a:t>)  </a:t>
                      </a:r>
                      <a:r>
                        <a:rPr lang="fr-FR" sz="1600" dirty="0"/>
                        <a:t>à 7,2 </a:t>
                      </a:r>
                      <a:r>
                        <a:rPr lang="fr-FR" sz="1600" dirty="0" smtClean="0"/>
                        <a:t>% </a:t>
                      </a:r>
                      <a:r>
                        <a:rPr lang="fr-FR" sz="1200" dirty="0" smtClean="0"/>
                        <a:t>(± 0,02) </a:t>
                      </a:r>
                      <a:endParaRPr lang="fr-FR" sz="1600" dirty="0" smtClean="0"/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/>
                        <a:t> </a:t>
                      </a:r>
                      <a:r>
                        <a:rPr lang="fr-FR" sz="1600" dirty="0"/>
                        <a:t>- </a:t>
                      </a:r>
                      <a:r>
                        <a:rPr lang="fr-FR" sz="1600" dirty="0" smtClean="0"/>
                        <a:t>0,14 </a:t>
                      </a:r>
                      <a:endParaRPr lang="fr-FR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/>
                        <a:t>p</a:t>
                      </a:r>
                      <a:r>
                        <a:rPr lang="fr-FR" sz="1200" dirty="0"/>
                        <a:t> &lt; </a:t>
                      </a:r>
                      <a:r>
                        <a:rPr lang="fr-FR" sz="1200" dirty="0" smtClean="0"/>
                        <a:t>0,001</a:t>
                      </a:r>
                      <a:endParaRPr lang="fr-FR" sz="12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5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5678654"/>
              </p:ext>
            </p:extLst>
          </p:nvPr>
        </p:nvGraphicFramePr>
        <p:xfrm>
          <a:off x="180110" y="3311236"/>
          <a:ext cx="8963892" cy="290384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81174"/>
                <a:gridCol w="2608239"/>
                <a:gridCol w="3111444"/>
                <a:gridCol w="963035"/>
              </a:tblGrid>
              <a:tr h="72596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/>
                        <a:t>A 4 </a:t>
                      </a:r>
                      <a:r>
                        <a:rPr lang="fr-FR" sz="1600" dirty="0" smtClean="0"/>
                        <a:t>an</a:t>
                      </a:r>
                      <a:r>
                        <a:rPr lang="fr-FR" sz="1600" dirty="0" smtClean="0">
                          <a:solidFill>
                            <a:schemeClr val="bg1"/>
                          </a:solidFill>
                        </a:rPr>
                        <a:t>s</a:t>
                      </a:r>
                      <a:r>
                        <a:rPr lang="fr-FR" sz="1600" dirty="0" smtClean="0"/>
                        <a:t> </a:t>
                      </a:r>
                      <a:r>
                        <a:rPr lang="fr-FR" sz="1600" dirty="0"/>
                        <a:t>(7 % perdus de vue)</a:t>
                      </a:r>
                      <a:endParaRPr lang="fr-FR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/>
                        <a:t>IE (95% IC)</a:t>
                      </a:r>
                      <a:endParaRPr lang="fr-FR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/>
                        <a:t>SH (95% IC)</a:t>
                      </a:r>
                      <a:endParaRPr lang="fr-FR" sz="16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latin typeface="Arial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ctr"/>
                </a:tc>
              </a:tr>
              <a:tr h="72596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/>
                        <a:t>Perte de poids </a:t>
                      </a:r>
                      <a:endParaRPr lang="fr-FR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/>
                        <a:t>6,15 % </a:t>
                      </a:r>
                      <a:r>
                        <a:rPr lang="fr-FR" sz="1200" dirty="0"/>
                        <a:t>(−</a:t>
                      </a:r>
                      <a:r>
                        <a:rPr lang="fr-FR" sz="1200" dirty="0" smtClean="0"/>
                        <a:t>6,39 à −5,91</a:t>
                      </a:r>
                      <a:r>
                        <a:rPr lang="fr-FR" sz="1200" dirty="0"/>
                        <a:t>)</a:t>
                      </a:r>
                      <a:endParaRPr lang="fr-FR" sz="12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/>
                        <a:t>0,88 % </a:t>
                      </a:r>
                      <a:r>
                        <a:rPr lang="fr-FR" sz="1200" dirty="0" smtClean="0"/>
                        <a:t>(</a:t>
                      </a:r>
                      <a:r>
                        <a:rPr lang="fr-FR" sz="1200" dirty="0"/>
                        <a:t>−</a:t>
                      </a:r>
                      <a:r>
                        <a:rPr lang="fr-FR" sz="1200" dirty="0" smtClean="0"/>
                        <a:t>1,12 à </a:t>
                      </a:r>
                      <a:r>
                        <a:rPr lang="fr-FR" sz="1200" dirty="0"/>
                        <a:t>−</a:t>
                      </a:r>
                      <a:r>
                        <a:rPr lang="fr-FR" sz="1200" dirty="0" smtClean="0"/>
                        <a:t>0,64</a:t>
                      </a:r>
                      <a:r>
                        <a:rPr lang="fr-FR" sz="1200" dirty="0"/>
                        <a:t>)</a:t>
                      </a:r>
                      <a:endParaRPr lang="fr-FR" sz="12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/>
                        <a:t>p</a:t>
                      </a:r>
                      <a:r>
                        <a:rPr lang="fr-FR" sz="1200" dirty="0"/>
                        <a:t> </a:t>
                      </a:r>
                      <a:r>
                        <a:rPr lang="fr-FR" sz="1200" dirty="0" smtClean="0"/>
                        <a:t>&lt;</a:t>
                      </a:r>
                      <a:r>
                        <a:rPr lang="fr-FR" sz="1200" dirty="0"/>
                        <a:t> </a:t>
                      </a:r>
                      <a:r>
                        <a:rPr lang="fr-FR" sz="1200" dirty="0" smtClean="0"/>
                        <a:t>0,001</a:t>
                      </a:r>
                      <a:endParaRPr lang="fr-FR" sz="12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</a:tr>
              <a:tr h="72596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/>
                        <a:t>Accroissement de l’activité </a:t>
                      </a:r>
                      <a:r>
                        <a:rPr lang="fr-FR" sz="1600" dirty="0" smtClean="0"/>
                        <a:t>physique </a:t>
                      </a:r>
                      <a:endParaRPr lang="fr-FR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/>
                        <a:t>12,74 </a:t>
                      </a:r>
                      <a:r>
                        <a:rPr lang="fr-FR" sz="1600" dirty="0" smtClean="0"/>
                        <a:t>% </a:t>
                      </a:r>
                      <a:r>
                        <a:rPr lang="en-US" sz="1200" dirty="0" smtClean="0"/>
                        <a:t>(11,87 à 13,62</a:t>
                      </a:r>
                      <a:r>
                        <a:rPr lang="en-US" sz="1200" dirty="0"/>
                        <a:t>)</a:t>
                      </a:r>
                      <a:endParaRPr lang="fr-FR" sz="12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/>
                        <a:t>1,96 % </a:t>
                      </a:r>
                      <a:r>
                        <a:rPr lang="fr-FR" sz="1200" dirty="0" smtClean="0"/>
                        <a:t>(1,07 à</a:t>
                      </a:r>
                      <a:r>
                        <a:rPr lang="en-US" sz="1200" dirty="0" smtClean="0"/>
                        <a:t> 2,85</a:t>
                      </a:r>
                      <a:r>
                        <a:rPr lang="en-US" sz="1200" dirty="0"/>
                        <a:t>) </a:t>
                      </a:r>
                      <a:endParaRPr lang="fr-FR" sz="12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/>
                        <a:t>p</a:t>
                      </a:r>
                      <a:r>
                        <a:rPr lang="fr-FR" sz="1200" dirty="0"/>
                        <a:t> &lt; </a:t>
                      </a:r>
                      <a:r>
                        <a:rPr lang="fr-FR" sz="1200" dirty="0" smtClean="0"/>
                        <a:t>0,001</a:t>
                      </a:r>
                      <a:endParaRPr lang="fr-FR" sz="12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</a:tr>
              <a:tr h="72596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/>
                        <a:t>Amélioration HbA1c %</a:t>
                      </a:r>
                      <a:endParaRPr lang="fr-FR" sz="16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/>
                        <a:t>−</a:t>
                      </a:r>
                      <a:r>
                        <a:rPr lang="en-US" sz="1600" dirty="0" smtClean="0"/>
                        <a:t>0,36 </a:t>
                      </a:r>
                      <a:r>
                        <a:rPr lang="en-US" sz="1200" dirty="0"/>
                        <a:t>(−</a:t>
                      </a:r>
                      <a:r>
                        <a:rPr lang="en-US" sz="1200" dirty="0" smtClean="0"/>
                        <a:t>0,40 à </a:t>
                      </a:r>
                      <a:r>
                        <a:rPr lang="en-US" sz="1200" dirty="0"/>
                        <a:t>−</a:t>
                      </a:r>
                      <a:r>
                        <a:rPr lang="en-US" sz="1200" dirty="0" smtClean="0"/>
                        <a:t>0,33</a:t>
                      </a:r>
                      <a:r>
                        <a:rPr lang="en-US" sz="1200" dirty="0"/>
                        <a:t>) </a:t>
                      </a:r>
                      <a:endParaRPr lang="fr-FR" sz="12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/>
                        <a:t>−</a:t>
                      </a:r>
                      <a:r>
                        <a:rPr lang="en-US" sz="1600" dirty="0" smtClean="0"/>
                        <a:t>0,09  </a:t>
                      </a:r>
                      <a:r>
                        <a:rPr lang="en-US" sz="1200" dirty="0"/>
                        <a:t>(−</a:t>
                      </a:r>
                      <a:r>
                        <a:rPr lang="en-US" sz="1200" dirty="0" smtClean="0"/>
                        <a:t>0.13 à −</a:t>
                      </a:r>
                      <a:r>
                        <a:rPr lang="en-US" sz="1200" dirty="0"/>
                        <a:t>0.06) </a:t>
                      </a:r>
                      <a:endParaRPr lang="fr-FR" sz="12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/>
                        <a:t>p</a:t>
                      </a:r>
                      <a:r>
                        <a:rPr lang="fr-FR" sz="1200" dirty="0"/>
                        <a:t> &lt; </a:t>
                      </a:r>
                      <a:r>
                        <a:rPr lang="fr-FR" sz="1200" dirty="0" smtClean="0"/>
                        <a:t>0,001</a:t>
                      </a:r>
                      <a:endParaRPr lang="fr-FR" sz="12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Espace réservé du pied de page 5"/>
          <p:cNvSpPr>
            <a:spLocks noGrp="1"/>
          </p:cNvSpPr>
          <p:nvPr>
            <p:ph type="ftr" idx="4294967295"/>
          </p:nvPr>
        </p:nvSpPr>
        <p:spPr>
          <a:xfrm>
            <a:off x="900113" y="6480175"/>
            <a:ext cx="8240712" cy="40481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48" y="318654"/>
            <a:ext cx="8429652" cy="803563"/>
          </a:xfrm>
        </p:spPr>
        <p:txBody>
          <a:bodyPr>
            <a:normAutofit fontScale="90000"/>
          </a:bodyPr>
          <a:lstStyle/>
          <a:p>
            <a:r>
              <a:rPr lang="fr-FR" sz="2000" b="0" dirty="0" smtClean="0">
                <a:effectLst/>
              </a:rPr>
              <a:t/>
            </a:r>
            <a:br>
              <a:rPr lang="fr-FR" sz="2000" b="0" dirty="0" smtClean="0">
                <a:effectLst/>
              </a:rPr>
            </a:br>
            <a:r>
              <a:rPr lang="fr-FR" sz="2800" b="0" dirty="0" smtClean="0">
                <a:effectLst/>
              </a:rPr>
              <a:t>A 10 ans  : la différence n’est plus significative sur le critère composite principal de </a:t>
            </a:r>
            <a:r>
              <a:rPr lang="fr-FR" sz="2800" b="0" dirty="0" err="1" smtClean="0">
                <a:effectLst/>
              </a:rPr>
              <a:t>morbi</a:t>
            </a:r>
            <a:r>
              <a:rPr lang="fr-FR" sz="2800" b="0" dirty="0" smtClean="0">
                <a:effectLst/>
              </a:rPr>
              <a:t> mortalité</a:t>
            </a:r>
            <a:endParaRPr lang="fr-FR" sz="2800" dirty="0"/>
          </a:p>
        </p:txBody>
      </p:sp>
      <p:pic>
        <p:nvPicPr>
          <p:cNvPr id="6" name="Espace réservé du contenu 5" descr="Capture figure 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7091" y="1524000"/>
            <a:ext cx="8562109" cy="4619644"/>
          </a:xfrm>
        </p:spPr>
      </p:pic>
      <p:sp>
        <p:nvSpPr>
          <p:cNvPr id="7" name="Espace réservé du pied de page 6"/>
          <p:cNvSpPr>
            <a:spLocks noGrp="1"/>
          </p:cNvSpPr>
          <p:nvPr>
            <p:ph type="ftr" idx="4294967295"/>
          </p:nvPr>
        </p:nvSpPr>
        <p:spPr>
          <a:xfrm>
            <a:off x="900113" y="6480175"/>
            <a:ext cx="8240712" cy="404813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r>
              <a:rPr lang="en-US" sz="1000" b="0" dirty="0" smtClean="0">
                <a:effectLst/>
              </a:rPr>
              <a:t>Look AHEAD Research Group. Cardiovascular Effects of Intensive Lifestyle Intervention in Type 2 Diabetes. N </a:t>
            </a:r>
            <a:r>
              <a:rPr lang="en-US" sz="1000" b="0" dirty="0" err="1" smtClean="0">
                <a:effectLst/>
              </a:rPr>
              <a:t>Engl</a:t>
            </a:r>
            <a:r>
              <a:rPr lang="en-US" sz="1000" b="0" dirty="0" smtClean="0">
                <a:effectLst/>
              </a:rPr>
              <a:t> J Med 2013;(369):145‑54</a:t>
            </a:r>
            <a:endParaRPr lang="fr-FR" sz="1000" b="0" dirty="0" smtClean="0">
              <a:effectLst/>
            </a:endParaRPr>
          </a:p>
          <a:p>
            <a:pPr>
              <a:defRPr/>
            </a:pPr>
            <a:endParaRPr lang="en-GB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22764" y="267860"/>
            <a:ext cx="6660861" cy="1041384"/>
          </a:xfrm>
        </p:spPr>
        <p:txBody>
          <a:bodyPr>
            <a:normAutofit/>
          </a:bodyPr>
          <a:lstStyle/>
          <a:p>
            <a:r>
              <a:rPr lang="fr-FR" sz="2800" b="0" dirty="0" smtClean="0">
                <a:effectLst/>
              </a:rPr>
              <a:t>Efficacité des interventions éducatives sur l’HbA1c</a:t>
            </a:r>
            <a:endParaRPr lang="fr-FR" sz="2800" b="0" dirty="0">
              <a:effectLst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6256" y="1011382"/>
            <a:ext cx="8517370" cy="5113193"/>
          </a:xfrm>
        </p:spPr>
        <p:txBody>
          <a:bodyPr/>
          <a:lstStyle/>
          <a:p>
            <a:r>
              <a:rPr lang="fr-FR" sz="2400" dirty="0" smtClean="0">
                <a:solidFill>
                  <a:schemeClr val="tx1"/>
                </a:solidFill>
              </a:rPr>
              <a:t>En Moyenne, entre 0.3 et 1 % </a:t>
            </a:r>
            <a:r>
              <a:rPr lang="fr-FR" sz="1400" dirty="0" smtClean="0">
                <a:solidFill>
                  <a:schemeClr val="tx1"/>
                </a:solidFill>
              </a:rPr>
              <a:t>(1)</a:t>
            </a:r>
          </a:p>
          <a:p>
            <a:r>
              <a:rPr lang="fr-FR" sz="2400" dirty="0" smtClean="0">
                <a:solidFill>
                  <a:schemeClr val="tx1"/>
                </a:solidFill>
              </a:rPr>
              <a:t>Efficacité des interventions d’entrainement à l’autogestion du diabète en travail de groupe </a:t>
            </a:r>
            <a:r>
              <a:rPr lang="fr-FR" sz="1400" dirty="0" smtClean="0">
                <a:solidFill>
                  <a:schemeClr val="tx1"/>
                </a:solidFill>
              </a:rPr>
              <a:t>( 2)  </a:t>
            </a:r>
            <a:r>
              <a:rPr lang="fr-FR" sz="2400" dirty="0" smtClean="0">
                <a:solidFill>
                  <a:schemeClr val="tx1"/>
                </a:solidFill>
              </a:rPr>
              <a:t>:  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sz="2400" dirty="0" smtClean="0"/>
          </a:p>
          <a:p>
            <a:r>
              <a:rPr lang="fr-FR" sz="2400" dirty="0" smtClean="0">
                <a:solidFill>
                  <a:schemeClr val="tx1"/>
                </a:solidFill>
              </a:rPr>
              <a:t>L’effet </a:t>
            </a:r>
            <a:r>
              <a:rPr lang="fr-FR" sz="2400" dirty="0" smtClean="0">
                <a:solidFill>
                  <a:schemeClr val="tx1"/>
                </a:solidFill>
              </a:rPr>
              <a:t>de baisse de l’HBA1C d’autant plus important que le niveau d’HbA1c est important au départ </a:t>
            </a:r>
            <a:r>
              <a:rPr lang="fr-FR" sz="1400" dirty="0" smtClean="0">
                <a:solidFill>
                  <a:schemeClr val="tx1"/>
                </a:solidFill>
              </a:rPr>
              <a:t>(3)</a:t>
            </a:r>
          </a:p>
          <a:p>
            <a:pPr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898986"/>
              </p:ext>
            </p:extLst>
          </p:nvPr>
        </p:nvGraphicFramePr>
        <p:xfrm>
          <a:off x="1155968" y="2255254"/>
          <a:ext cx="6096000" cy="1036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4 mois (3 ECR)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12 mois (7 ECR) 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24 mois (2 ECR)</a:t>
                      </a:r>
                      <a:endParaRPr lang="fr-F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Baisse de l’HbA1c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1,4 % </a:t>
                      </a:r>
                      <a:r>
                        <a:rPr lang="fr-FR" sz="1200" dirty="0" smtClean="0"/>
                        <a:t>(IC95 = 0,8-1,9, p &lt; 0,00001)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0,8 % </a:t>
                      </a:r>
                      <a:r>
                        <a:rPr lang="fr-FR" sz="1200" dirty="0" smtClean="0"/>
                        <a:t>(IC95 = 0,7-1,0, p &lt; 0,00001) 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1 % </a:t>
                      </a:r>
                      <a:r>
                        <a:rPr lang="fr-FR" sz="1200" dirty="0" smtClean="0"/>
                        <a:t>(IC95 = 0,5-1,4, p &lt; 0,00001) </a:t>
                      </a:r>
                      <a:endParaRPr lang="fr-FR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163264"/>
              </p:ext>
            </p:extLst>
          </p:nvPr>
        </p:nvGraphicFramePr>
        <p:xfrm>
          <a:off x="1155968" y="4714884"/>
          <a:ext cx="6096000" cy="7416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≥ 8 %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≤ 7,9%,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0,8 % à 2,5 %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+0,1 % à -0,7 %</a:t>
                      </a:r>
                      <a:r>
                        <a:rPr lang="fr-FR" sz="1100" dirty="0" smtClean="0"/>
                        <a:t>(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Espace réservé du pied de page 5"/>
          <p:cNvSpPr>
            <a:spLocks noGrp="1"/>
          </p:cNvSpPr>
          <p:nvPr>
            <p:ph type="ftr" idx="4294967295"/>
          </p:nvPr>
        </p:nvSpPr>
        <p:spPr>
          <a:xfrm>
            <a:off x="900113" y="6000768"/>
            <a:ext cx="8240712" cy="857233"/>
          </a:xfrm>
          <a:prstGeom prst="rect">
            <a:avLst/>
          </a:prstGeom>
        </p:spPr>
        <p:txBody>
          <a:bodyPr/>
          <a:lstStyle/>
          <a:p>
            <a:pPr marL="228600" indent="-228600" algn="l">
              <a:buFont typeface="+mj-lt"/>
              <a:buAutoNum type="arabicPeriod"/>
              <a:defRPr/>
            </a:pPr>
            <a:r>
              <a:rPr lang="fr-FR" sz="1000" b="0" dirty="0" smtClean="0">
                <a:effectLst/>
              </a:rPr>
              <a:t>Moreau A, </a:t>
            </a:r>
            <a:r>
              <a:rPr lang="fr-FR" sz="1000" b="0" dirty="0" err="1" smtClean="0">
                <a:effectLst/>
              </a:rPr>
              <a:t>Supper</a:t>
            </a:r>
            <a:r>
              <a:rPr lang="fr-FR" sz="1000" b="0" dirty="0" smtClean="0">
                <a:effectLst/>
              </a:rPr>
              <a:t> I. Effets des interventions éducatives sur la santé des patients diabétiques de type 2. Exercer 2011;(99):191‑200.</a:t>
            </a:r>
          </a:p>
          <a:p>
            <a:pPr marL="228600" indent="-228600" algn="l">
              <a:buFont typeface="+mj-lt"/>
              <a:buAutoNum type="arabicPeriod"/>
              <a:defRPr/>
            </a:pPr>
            <a:r>
              <a:rPr lang="fr-FR" sz="1000" b="0" dirty="0" err="1" smtClean="0"/>
              <a:t>Deakin</a:t>
            </a:r>
            <a:r>
              <a:rPr lang="fr-FR" sz="1000" b="0" dirty="0" smtClean="0"/>
              <a:t> T, </a:t>
            </a:r>
            <a:r>
              <a:rPr lang="fr-FR" sz="1000" b="0" dirty="0" err="1" smtClean="0"/>
              <a:t>McShane</a:t>
            </a:r>
            <a:r>
              <a:rPr lang="fr-FR" sz="1000" b="0" dirty="0" smtClean="0"/>
              <a:t> CE, Cade JE, Williams RD. </a:t>
            </a:r>
            <a:r>
              <a:rPr lang="en-US" sz="1000" b="0" dirty="0" smtClean="0"/>
              <a:t>Group based training for self-management strategies in people with type 2 diabetes </a:t>
            </a:r>
            <a:r>
              <a:rPr lang="en-US" sz="1000" b="0" dirty="0" smtClean="0">
                <a:effectLst/>
              </a:rPr>
              <a:t>mellitus. Cochrane database of systematic reviews 2005, Issue 2. Art. No.: CD003417. DOI: 10.1002/14651858.CD003417.pub2</a:t>
            </a:r>
          </a:p>
          <a:p>
            <a:pPr marL="228600" indent="-228600" algn="l">
              <a:buFont typeface="+mj-lt"/>
              <a:buAutoNum type="arabicPeriod"/>
              <a:defRPr/>
            </a:pPr>
            <a:r>
              <a:rPr lang="en-US" sz="1000" b="0" dirty="0" err="1" smtClean="0">
                <a:effectLst/>
              </a:rPr>
              <a:t>Sigurdardottir</a:t>
            </a:r>
            <a:r>
              <a:rPr lang="en-US" sz="1000" b="0" dirty="0" smtClean="0">
                <a:effectLst/>
              </a:rPr>
              <a:t> AK, </a:t>
            </a:r>
            <a:r>
              <a:rPr lang="en-US" sz="1000" b="0" dirty="0" err="1" smtClean="0">
                <a:effectLst/>
              </a:rPr>
              <a:t>Jonsdottir</a:t>
            </a:r>
            <a:r>
              <a:rPr lang="en-US" sz="1000" b="0" dirty="0" smtClean="0">
                <a:effectLst/>
              </a:rPr>
              <a:t> H, </a:t>
            </a:r>
            <a:r>
              <a:rPr lang="en-US" sz="1000" b="0" dirty="0" err="1" smtClean="0">
                <a:effectLst/>
              </a:rPr>
              <a:t>Benediktsson</a:t>
            </a:r>
            <a:r>
              <a:rPr lang="en-US" sz="1000" b="0" dirty="0" smtClean="0">
                <a:effectLst/>
              </a:rPr>
              <a:t> R. Outcomes of educational interventions in type 2 diabetes: WEKA data-mining analysis. Patient Education &amp; Counseling 2007;67:21-31</a:t>
            </a:r>
            <a:endParaRPr lang="fr-FR" sz="1000" b="0" dirty="0" smtClean="0">
              <a:effectLst/>
            </a:endParaRPr>
          </a:p>
          <a:p>
            <a:pPr algn="l">
              <a:defRPr/>
            </a:pPr>
            <a:endParaRPr lang="fr-FR" sz="1000" b="0" dirty="0" smtClean="0">
              <a:effectLst/>
            </a:endParaRPr>
          </a:p>
          <a:p>
            <a:pPr algn="l">
              <a:defRPr/>
            </a:pPr>
            <a:endParaRPr lang="en-GB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Clarté.thmx</Template>
  <TotalTime>13644</TotalTime>
  <Words>897</Words>
  <Application>Microsoft Office PowerPoint</Application>
  <PresentationFormat>Affichage à l'écran (4:3)</PresentationFormat>
  <Paragraphs>146</Paragraphs>
  <Slides>14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ＭＳ Ｐゴシック</vt:lpstr>
      <vt:lpstr>Arial</vt:lpstr>
      <vt:lpstr>Calibri</vt:lpstr>
      <vt:lpstr>msmincho</vt:lpstr>
      <vt:lpstr>Times New Roman</vt:lpstr>
      <vt:lpstr>Trebuchet MS</vt:lpstr>
      <vt:lpstr>Clarity</vt:lpstr>
      <vt:lpstr>Interventions éducatives auprès des patients diabétiques de type 2 : Quelles sont les données actuelles de la science (DAS) ?</vt:lpstr>
      <vt:lpstr>Efficacité des interventions éducatives sur des critères de morbimortalité : Sténo 2</vt:lpstr>
      <vt:lpstr>Résultats ( suivi moyen de 7.8 ans)  </vt:lpstr>
      <vt:lpstr>Résultats de l’étude observationnel pendant 5.5 ans </vt:lpstr>
      <vt:lpstr>Efficacité des interventions éducatives sur des critères de morbimortalité : Look AHEAD </vt:lpstr>
      <vt:lpstr>Présentation PowerPoint</vt:lpstr>
      <vt:lpstr>Présentation PowerPoint</vt:lpstr>
      <vt:lpstr> A 10 ans  : la différence n’est plus significative sur le critère composite principal de morbi mortalité</vt:lpstr>
      <vt:lpstr>Efficacité des interventions éducatives sur l’HbA1c</vt:lpstr>
      <vt:lpstr>Evaluation des composantes efficaces sur l’HbA1c</vt:lpstr>
      <vt:lpstr>L’autogestion active du patient « empowerment »</vt:lpstr>
      <vt:lpstr>Intervention Approche Centrée Patient</vt:lpstr>
      <vt:lpstr>Efficacité thérapeutiques des capacités relationnelles et communicationnelles</vt:lpstr>
      <vt:lpstr>Les limites méthodologiques des études d’intervention éducatives</vt:lpstr>
    </vt:vector>
  </TitlesOfParts>
  <Company>M.C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Marc CHANELIERE</dc:creator>
  <cp:lastModifiedBy>Enseignement VIDEA</cp:lastModifiedBy>
  <cp:revision>393</cp:revision>
  <cp:lastPrinted>2016-04-21T04:54:05Z</cp:lastPrinted>
  <dcterms:created xsi:type="dcterms:W3CDTF">2013-09-14T22:53:00Z</dcterms:created>
  <dcterms:modified xsi:type="dcterms:W3CDTF">2016-06-18T07:06:50Z</dcterms:modified>
</cp:coreProperties>
</file>