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9DDD"/>
    <a:srgbClr val="345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8"/>
    <p:restoredTop sz="93010"/>
  </p:normalViewPr>
  <p:slideViewPr>
    <p:cSldViewPr snapToGrid="0" snapToObjects="1">
      <p:cViewPr>
        <p:scale>
          <a:sx n="101" d="100"/>
          <a:sy n="101" d="100"/>
        </p:scale>
        <p:origin x="664" y="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12F6E7-C894-6349-BEC8-49A4BB095887}" type="doc">
      <dgm:prSet loTypeId="urn:microsoft.com/office/officeart/2009/3/layout/StepUpProcess" loCatId="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018723F5-467E-6249-852B-4F6392006BAE}">
      <dgm:prSet phldrT="[Texte]" custT="1"/>
      <dgm:spPr/>
      <dgm:t>
        <a:bodyPr/>
        <a:lstStyle/>
        <a:p>
          <a:pPr algn="ctr"/>
          <a:r>
            <a:rPr lang="fr-FR" sz="1200" b="1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Thèse</a:t>
          </a: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 sur le signalement par internet d'EIs en MG (2009)</a:t>
          </a:r>
          <a:br>
            <a:rPr lang="fr-FR" sz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/>
          </a:r>
          <a:br>
            <a:rPr lang="fr-FR" sz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FMC: Groupe d'analyse d'EI en MG (2007-)</a:t>
          </a:r>
          <a:endParaRPr lang="fr-FR" sz="1200" dirty="0">
            <a:latin typeface="Helvetica" charset="0"/>
            <a:ea typeface="Helvetica" charset="0"/>
            <a:cs typeface="Helvetica" charset="0"/>
          </a:endParaRPr>
        </a:p>
      </dgm:t>
    </dgm:pt>
    <dgm:pt modelId="{A0E9C5CB-C9BC-584F-9774-04FAC2E7D2A4}" type="parTrans" cxnId="{7DF9760A-42BC-064D-B99C-F5E7F0F31934}">
      <dgm:prSet/>
      <dgm:spPr/>
      <dgm:t>
        <a:bodyPr/>
        <a:lstStyle/>
        <a:p>
          <a:endParaRPr lang="fr-FR"/>
        </a:p>
      </dgm:t>
    </dgm:pt>
    <dgm:pt modelId="{DBD3A0C6-9912-3E47-A019-27ED13063B41}" type="sibTrans" cxnId="{7DF9760A-42BC-064D-B99C-F5E7F0F31934}">
      <dgm:prSet/>
      <dgm:spPr/>
      <dgm:t>
        <a:bodyPr/>
        <a:lstStyle/>
        <a:p>
          <a:endParaRPr lang="fr-FR"/>
        </a:p>
      </dgm:t>
    </dgm:pt>
    <dgm:pt modelId="{B6CB08F8-061C-E347-AF0B-60CD3FDB22B5}">
      <dgm:prSet phldrT="[Texte]" custT="1"/>
      <dgm:spPr/>
      <dgm:t>
        <a:bodyPr/>
        <a:lstStyle/>
        <a:p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Utilisation de la grille CADYA dans </a:t>
          </a:r>
          <a:r>
            <a:rPr lang="fr-FR" sz="1200" b="1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l'étude</a:t>
          </a: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 PRisM (financée dans le cadre d'un appel à projet de la DGOS)</a:t>
          </a:r>
          <a:endParaRPr lang="fr-FR" sz="1200" dirty="0">
            <a:latin typeface="Helvetica" charset="0"/>
            <a:ea typeface="Helvetica" charset="0"/>
            <a:cs typeface="Helvetica" charset="0"/>
          </a:endParaRPr>
        </a:p>
      </dgm:t>
    </dgm:pt>
    <dgm:pt modelId="{CB47D82E-6293-8849-A3B7-75C467DFACF4}" type="parTrans" cxnId="{EA52CB4B-EDD0-CC4B-93AD-FA13CE43F127}">
      <dgm:prSet/>
      <dgm:spPr/>
      <dgm:t>
        <a:bodyPr/>
        <a:lstStyle/>
        <a:p>
          <a:endParaRPr lang="fr-FR"/>
        </a:p>
      </dgm:t>
    </dgm:pt>
    <dgm:pt modelId="{F8FB26F7-8BE8-2F48-80DF-450B436496B8}" type="sibTrans" cxnId="{EA52CB4B-EDD0-CC4B-93AD-FA13CE43F127}">
      <dgm:prSet/>
      <dgm:spPr/>
      <dgm:t>
        <a:bodyPr/>
        <a:lstStyle/>
        <a:p>
          <a:endParaRPr lang="fr-FR"/>
        </a:p>
      </dgm:t>
    </dgm:pt>
    <dgm:pt modelId="{E95F65FC-6D03-9D4B-A5E0-65DD1986E4E6}">
      <dgm:prSet phldrT="[Texte]" custT="1"/>
      <dgm:spPr/>
      <dgm:t>
        <a:bodyPr/>
        <a:lstStyle/>
        <a:p>
          <a:pPr algn="ctr"/>
          <a:r>
            <a:rPr lang="fr-FR" sz="1200" b="1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Thèse</a:t>
          </a: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 sur les  dysfonctionnements associés aux EIs en MG: utilisation</a:t>
          </a:r>
          <a:r>
            <a:rPr lang="fr-FR" sz="1200" baseline="0" dirty="0" smtClean="0">
              <a:latin typeface="Helvetica" charset="0"/>
              <a:ea typeface="Helvetica" charset="0"/>
              <a:cs typeface="Helvetica" charset="0"/>
            </a:rPr>
            <a:t> de la grille CADYA (2014)</a:t>
          </a:r>
          <a:br>
            <a:rPr lang="fr-FR" sz="1200" baseline="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baseline="0" dirty="0" smtClean="0">
              <a:latin typeface="Helvetica" charset="0"/>
              <a:ea typeface="Helvetica" charset="0"/>
              <a:cs typeface="Helvetica" charset="0"/>
            </a:rPr>
            <a:t/>
          </a:r>
          <a:br>
            <a:rPr lang="fr-FR" sz="1200" baseline="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baseline="0" dirty="0" smtClean="0">
              <a:latin typeface="Helvetica" charset="0"/>
              <a:ea typeface="Helvetica" charset="0"/>
              <a:cs typeface="Helvetica" charset="0"/>
            </a:rPr>
            <a:t>Données issues de l'étude ESPRIT (Etude épidémiologique de fréquence des EI en ville)</a:t>
          </a:r>
          <a:endParaRPr lang="fr-FR" sz="1200" dirty="0">
            <a:latin typeface="Helvetica" charset="0"/>
            <a:ea typeface="Helvetica" charset="0"/>
            <a:cs typeface="Helvetica" charset="0"/>
          </a:endParaRPr>
        </a:p>
      </dgm:t>
    </dgm:pt>
    <dgm:pt modelId="{209BE2D9-4FEE-244B-9B82-18B8181A60A7}" type="parTrans" cxnId="{C8F263F6-FE4A-CE46-80A0-36053A5AAAB0}">
      <dgm:prSet/>
      <dgm:spPr/>
      <dgm:t>
        <a:bodyPr/>
        <a:lstStyle/>
        <a:p>
          <a:endParaRPr lang="fr-FR"/>
        </a:p>
      </dgm:t>
    </dgm:pt>
    <dgm:pt modelId="{DD493925-3AA7-094A-BB54-7A45940BA1AE}" type="sibTrans" cxnId="{C8F263F6-FE4A-CE46-80A0-36053A5AAAB0}">
      <dgm:prSet/>
      <dgm:spPr/>
      <dgm:t>
        <a:bodyPr/>
        <a:lstStyle/>
        <a:p>
          <a:endParaRPr lang="fr-FR"/>
        </a:p>
      </dgm:t>
    </dgm:pt>
    <dgm:pt modelId="{A65F01D5-87F9-FA48-8528-FF44C66DD18E}">
      <dgm:prSet phldrT="[Texte]" custT="1"/>
      <dgm:spPr/>
      <dgm:t>
        <a:bodyPr/>
        <a:lstStyle/>
        <a:p>
          <a:pPr algn="ctr"/>
          <a:r>
            <a:rPr lang="fr-FR" sz="1200" b="1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Valorisation</a:t>
          </a: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: grille CADYA retenue par la HAS pour analyse un EI en ville (2015)</a:t>
          </a:r>
          <a:endParaRPr lang="fr-FR" sz="1200" dirty="0">
            <a:latin typeface="Helvetica" charset="0"/>
            <a:ea typeface="Helvetica" charset="0"/>
            <a:cs typeface="Helvetica" charset="0"/>
          </a:endParaRPr>
        </a:p>
      </dgm:t>
    </dgm:pt>
    <dgm:pt modelId="{C4199798-B4BC-7841-A0A6-10583D09F8EB}" type="parTrans" cxnId="{C9E63AFA-AA92-F64E-BBE5-C8A615B2F6D6}">
      <dgm:prSet/>
      <dgm:spPr/>
      <dgm:t>
        <a:bodyPr/>
        <a:lstStyle/>
        <a:p>
          <a:endParaRPr lang="fr-FR"/>
        </a:p>
      </dgm:t>
    </dgm:pt>
    <dgm:pt modelId="{ADE819A8-C363-3E40-902C-99EB8B74B406}" type="sibTrans" cxnId="{C9E63AFA-AA92-F64E-BBE5-C8A615B2F6D6}">
      <dgm:prSet/>
      <dgm:spPr/>
      <dgm:t>
        <a:bodyPr/>
        <a:lstStyle/>
        <a:p>
          <a:endParaRPr lang="fr-FR"/>
        </a:p>
      </dgm:t>
    </dgm:pt>
    <dgm:pt modelId="{41454925-30CB-0148-8917-4BAE3211EC08}">
      <dgm:prSet phldrT="[Texte]" custT="1"/>
      <dgm:spPr/>
      <dgm:t>
        <a:bodyPr/>
        <a:lstStyle/>
        <a:p>
          <a:pPr algn="ctr"/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Participation </a:t>
          </a:r>
          <a:r>
            <a:rPr lang="fr-FR" sz="1200" b="1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projet</a:t>
          </a: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 soutenu par la HAS sur les revues de </a:t>
          </a:r>
          <a:r>
            <a:rPr lang="fr-FR" sz="1200" dirty="0" err="1" smtClean="0">
              <a:latin typeface="Helvetica" charset="0"/>
              <a:ea typeface="Helvetica" charset="0"/>
              <a:cs typeface="Helvetica" charset="0"/>
            </a:rPr>
            <a:t>morbi</a:t>
          </a: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-mortalité pluri professionnelles en ambulatoire (2010)</a:t>
          </a:r>
          <a:br>
            <a:rPr lang="fr-FR" sz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/>
          </a:r>
          <a:br>
            <a:rPr lang="fr-FR" sz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dirty="0" smtClean="0">
              <a:latin typeface="Helvetica" charset="0"/>
              <a:ea typeface="Helvetica" charset="0"/>
              <a:cs typeface="Helvetica" charset="0"/>
            </a:rPr>
            <a:t>ELABORATION D'UNE GRILLE D'ANALYSE CADYA</a:t>
          </a:r>
          <a:endParaRPr lang="fr-FR" sz="1200" dirty="0">
            <a:latin typeface="Helvetica" charset="0"/>
            <a:ea typeface="Helvetica" charset="0"/>
            <a:cs typeface="Helvetica" charset="0"/>
          </a:endParaRPr>
        </a:p>
      </dgm:t>
    </dgm:pt>
    <dgm:pt modelId="{D8694852-85D2-5F44-B71C-785909650C9A}" type="parTrans" cxnId="{368E5083-F521-724A-AF4C-F19C46ACAE5A}">
      <dgm:prSet/>
      <dgm:spPr/>
      <dgm:t>
        <a:bodyPr/>
        <a:lstStyle/>
        <a:p>
          <a:endParaRPr lang="fr-FR"/>
        </a:p>
      </dgm:t>
    </dgm:pt>
    <dgm:pt modelId="{C55ACCDD-5176-D245-9811-BA43058DF3E4}" type="sibTrans" cxnId="{368E5083-F521-724A-AF4C-F19C46ACAE5A}">
      <dgm:prSet/>
      <dgm:spPr/>
      <dgm:t>
        <a:bodyPr/>
        <a:lstStyle/>
        <a:p>
          <a:endParaRPr lang="fr-FR"/>
        </a:p>
      </dgm:t>
    </dgm:pt>
    <dgm:pt modelId="{FCC67543-2C77-D54B-AC68-066F66EB2801}" type="pres">
      <dgm:prSet presAssocID="{E012F6E7-C894-6349-BEC8-49A4BB09588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341820AF-B3DE-AD40-9C38-71E72254AA84}" type="pres">
      <dgm:prSet presAssocID="{018723F5-467E-6249-852B-4F6392006BAE}" presName="composite" presStyleCnt="0"/>
      <dgm:spPr/>
    </dgm:pt>
    <dgm:pt modelId="{6F76A69B-98B2-E44A-8ECC-39BE4C5C4911}" type="pres">
      <dgm:prSet presAssocID="{018723F5-467E-6249-852B-4F6392006BAE}" presName="LShape" presStyleLbl="alignNode1" presStyleIdx="0" presStyleCnt="9"/>
      <dgm:spPr/>
    </dgm:pt>
    <dgm:pt modelId="{F794FD42-F8FA-7F48-953A-E70767F231FB}" type="pres">
      <dgm:prSet presAssocID="{018723F5-467E-6249-852B-4F6392006BAE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F67016-08F6-7243-B941-C6FE4DFE807D}" type="pres">
      <dgm:prSet presAssocID="{018723F5-467E-6249-852B-4F6392006BAE}" presName="Triangle" presStyleLbl="alignNode1" presStyleIdx="1" presStyleCnt="9"/>
      <dgm:spPr/>
    </dgm:pt>
    <dgm:pt modelId="{365AC7D7-020D-BA4D-A717-D460E5A74942}" type="pres">
      <dgm:prSet presAssocID="{DBD3A0C6-9912-3E47-A019-27ED13063B41}" presName="sibTrans" presStyleCnt="0"/>
      <dgm:spPr/>
    </dgm:pt>
    <dgm:pt modelId="{51827674-598C-0B47-AFEC-C0F215BB3C07}" type="pres">
      <dgm:prSet presAssocID="{DBD3A0C6-9912-3E47-A019-27ED13063B41}" presName="space" presStyleCnt="0"/>
      <dgm:spPr/>
    </dgm:pt>
    <dgm:pt modelId="{3E803867-0950-8F4D-A461-F3F3B51AF5AB}" type="pres">
      <dgm:prSet presAssocID="{41454925-30CB-0148-8917-4BAE3211EC08}" presName="composite" presStyleCnt="0"/>
      <dgm:spPr/>
    </dgm:pt>
    <dgm:pt modelId="{9C064E4A-001C-3F45-93D2-E9E11DAD0451}" type="pres">
      <dgm:prSet presAssocID="{41454925-30CB-0148-8917-4BAE3211EC08}" presName="LShape" presStyleLbl="alignNode1" presStyleIdx="2" presStyleCnt="9"/>
      <dgm:spPr/>
    </dgm:pt>
    <dgm:pt modelId="{0F7CEBA3-5639-6A40-B703-EE60EF3595D8}" type="pres">
      <dgm:prSet presAssocID="{41454925-30CB-0148-8917-4BAE3211EC08}" presName="ParentText" presStyleLbl="revTx" presStyleIdx="1" presStyleCnt="5" custScaleX="1087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10BD20-8714-BD40-BA21-B9B29157F50F}" type="pres">
      <dgm:prSet presAssocID="{41454925-30CB-0148-8917-4BAE3211EC08}" presName="Triangle" presStyleLbl="alignNode1" presStyleIdx="3" presStyleCnt="9"/>
      <dgm:spPr/>
    </dgm:pt>
    <dgm:pt modelId="{A0DA3B56-6D26-6549-AC48-3842B526D683}" type="pres">
      <dgm:prSet presAssocID="{C55ACCDD-5176-D245-9811-BA43058DF3E4}" presName="sibTrans" presStyleCnt="0"/>
      <dgm:spPr/>
    </dgm:pt>
    <dgm:pt modelId="{B1433FA6-9362-794B-A6F0-D1B6394365E6}" type="pres">
      <dgm:prSet presAssocID="{C55ACCDD-5176-D245-9811-BA43058DF3E4}" presName="space" presStyleCnt="0"/>
      <dgm:spPr/>
    </dgm:pt>
    <dgm:pt modelId="{56CEE439-8AA1-E341-851F-F25FB4B047F9}" type="pres">
      <dgm:prSet presAssocID="{E95F65FC-6D03-9D4B-A5E0-65DD1986E4E6}" presName="composite" presStyleCnt="0"/>
      <dgm:spPr/>
    </dgm:pt>
    <dgm:pt modelId="{1BB234D0-4F1F-6E4D-848D-71F4D6634B00}" type="pres">
      <dgm:prSet presAssocID="{E95F65FC-6D03-9D4B-A5E0-65DD1986E4E6}" presName="LShape" presStyleLbl="alignNode1" presStyleIdx="4" presStyleCnt="9"/>
      <dgm:spPr/>
    </dgm:pt>
    <dgm:pt modelId="{8874738F-27BB-AF48-8B62-2E509E0FD626}" type="pres">
      <dgm:prSet presAssocID="{E95F65FC-6D03-9D4B-A5E0-65DD1986E4E6}" presName="ParentText" presStyleLbl="revTx" presStyleIdx="2" presStyleCnt="5" custScaleX="1141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FEF92F-3E1C-D849-8910-D62C05956410}" type="pres">
      <dgm:prSet presAssocID="{E95F65FC-6D03-9D4B-A5E0-65DD1986E4E6}" presName="Triangle" presStyleLbl="alignNode1" presStyleIdx="5" presStyleCnt="9"/>
      <dgm:spPr/>
    </dgm:pt>
    <dgm:pt modelId="{7E5C25A2-6261-AB47-9F90-6A87D45A7055}" type="pres">
      <dgm:prSet presAssocID="{DD493925-3AA7-094A-BB54-7A45940BA1AE}" presName="sibTrans" presStyleCnt="0"/>
      <dgm:spPr/>
    </dgm:pt>
    <dgm:pt modelId="{ECB76212-891A-D248-9DA8-E4DA0995300F}" type="pres">
      <dgm:prSet presAssocID="{DD493925-3AA7-094A-BB54-7A45940BA1AE}" presName="space" presStyleCnt="0"/>
      <dgm:spPr/>
    </dgm:pt>
    <dgm:pt modelId="{4DD78FB4-ED47-AA41-A0E8-6B57EBD2D215}" type="pres">
      <dgm:prSet presAssocID="{A65F01D5-87F9-FA48-8528-FF44C66DD18E}" presName="composite" presStyleCnt="0"/>
      <dgm:spPr/>
    </dgm:pt>
    <dgm:pt modelId="{8B63F1E9-8F86-8246-8625-94C947E53F2C}" type="pres">
      <dgm:prSet presAssocID="{A65F01D5-87F9-FA48-8528-FF44C66DD18E}" presName="LShape" presStyleLbl="alignNode1" presStyleIdx="6" presStyleCnt="9"/>
      <dgm:spPr/>
    </dgm:pt>
    <dgm:pt modelId="{7E3B5FC1-BAF5-AE4C-A5EE-2697ECA238D5}" type="pres">
      <dgm:prSet presAssocID="{A65F01D5-87F9-FA48-8528-FF44C66DD18E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F0AF7A-140F-6C45-880A-631D7424A1D5}" type="pres">
      <dgm:prSet presAssocID="{A65F01D5-87F9-FA48-8528-FF44C66DD18E}" presName="Triangle" presStyleLbl="alignNode1" presStyleIdx="7" presStyleCnt="9"/>
      <dgm:spPr/>
    </dgm:pt>
    <dgm:pt modelId="{AB806537-1D67-E149-A246-891105E454EB}" type="pres">
      <dgm:prSet presAssocID="{ADE819A8-C363-3E40-902C-99EB8B74B406}" presName="sibTrans" presStyleCnt="0"/>
      <dgm:spPr/>
    </dgm:pt>
    <dgm:pt modelId="{E7CEEEBB-A924-8646-9B0F-3502EDB5D5EA}" type="pres">
      <dgm:prSet presAssocID="{ADE819A8-C363-3E40-902C-99EB8B74B406}" presName="space" presStyleCnt="0"/>
      <dgm:spPr/>
    </dgm:pt>
    <dgm:pt modelId="{5313D987-E36A-D342-8118-023B0C6AD1D3}" type="pres">
      <dgm:prSet presAssocID="{B6CB08F8-061C-E347-AF0B-60CD3FDB22B5}" presName="composite" presStyleCnt="0"/>
      <dgm:spPr/>
    </dgm:pt>
    <dgm:pt modelId="{10D50F66-F381-C54B-9015-FFEA8A00237D}" type="pres">
      <dgm:prSet presAssocID="{B6CB08F8-061C-E347-AF0B-60CD3FDB22B5}" presName="LShape" presStyleLbl="alignNode1" presStyleIdx="8" presStyleCnt="9"/>
      <dgm:spPr/>
    </dgm:pt>
    <dgm:pt modelId="{B48BB60D-0888-3E49-865B-0E09B2A1BD8A}" type="pres">
      <dgm:prSet presAssocID="{B6CB08F8-061C-E347-AF0B-60CD3FDB22B5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F6B0AD9-97E1-4D4F-9EF7-A28FA8518511}" type="presOf" srcId="{E012F6E7-C894-6349-BEC8-49A4BB095887}" destId="{FCC67543-2C77-D54B-AC68-066F66EB2801}" srcOrd="0" destOrd="0" presId="urn:microsoft.com/office/officeart/2009/3/layout/StepUpProcess"/>
    <dgm:cxn modelId="{C9E63AFA-AA92-F64E-BBE5-C8A615B2F6D6}" srcId="{E012F6E7-C894-6349-BEC8-49A4BB095887}" destId="{A65F01D5-87F9-FA48-8528-FF44C66DD18E}" srcOrd="3" destOrd="0" parTransId="{C4199798-B4BC-7841-A0A6-10583D09F8EB}" sibTransId="{ADE819A8-C363-3E40-902C-99EB8B74B406}"/>
    <dgm:cxn modelId="{D288CF8B-FB4D-E340-B211-16F535B71759}" type="presOf" srcId="{018723F5-467E-6249-852B-4F6392006BAE}" destId="{F794FD42-F8FA-7F48-953A-E70767F231FB}" srcOrd="0" destOrd="0" presId="urn:microsoft.com/office/officeart/2009/3/layout/StepUpProcess"/>
    <dgm:cxn modelId="{14CC8B69-5C77-DC4D-A29F-DF3CB6E064C2}" type="presOf" srcId="{41454925-30CB-0148-8917-4BAE3211EC08}" destId="{0F7CEBA3-5639-6A40-B703-EE60EF3595D8}" srcOrd="0" destOrd="0" presId="urn:microsoft.com/office/officeart/2009/3/layout/StepUpProcess"/>
    <dgm:cxn modelId="{EA52CB4B-EDD0-CC4B-93AD-FA13CE43F127}" srcId="{E012F6E7-C894-6349-BEC8-49A4BB095887}" destId="{B6CB08F8-061C-E347-AF0B-60CD3FDB22B5}" srcOrd="4" destOrd="0" parTransId="{CB47D82E-6293-8849-A3B7-75C467DFACF4}" sibTransId="{F8FB26F7-8BE8-2F48-80DF-450B436496B8}"/>
    <dgm:cxn modelId="{C8F263F6-FE4A-CE46-80A0-36053A5AAAB0}" srcId="{E012F6E7-C894-6349-BEC8-49A4BB095887}" destId="{E95F65FC-6D03-9D4B-A5E0-65DD1986E4E6}" srcOrd="2" destOrd="0" parTransId="{209BE2D9-4FEE-244B-9B82-18B8181A60A7}" sibTransId="{DD493925-3AA7-094A-BB54-7A45940BA1AE}"/>
    <dgm:cxn modelId="{368E5083-F521-724A-AF4C-F19C46ACAE5A}" srcId="{E012F6E7-C894-6349-BEC8-49A4BB095887}" destId="{41454925-30CB-0148-8917-4BAE3211EC08}" srcOrd="1" destOrd="0" parTransId="{D8694852-85D2-5F44-B71C-785909650C9A}" sibTransId="{C55ACCDD-5176-D245-9811-BA43058DF3E4}"/>
    <dgm:cxn modelId="{2BFEB73E-7628-4C4D-A896-45B9018E9F93}" type="presOf" srcId="{E95F65FC-6D03-9D4B-A5E0-65DD1986E4E6}" destId="{8874738F-27BB-AF48-8B62-2E509E0FD626}" srcOrd="0" destOrd="0" presId="urn:microsoft.com/office/officeart/2009/3/layout/StepUpProcess"/>
    <dgm:cxn modelId="{DA6F0889-F462-D042-B909-4A3C9CBB6A88}" type="presOf" srcId="{B6CB08F8-061C-E347-AF0B-60CD3FDB22B5}" destId="{B48BB60D-0888-3E49-865B-0E09B2A1BD8A}" srcOrd="0" destOrd="0" presId="urn:microsoft.com/office/officeart/2009/3/layout/StepUpProcess"/>
    <dgm:cxn modelId="{7DF9760A-42BC-064D-B99C-F5E7F0F31934}" srcId="{E012F6E7-C894-6349-BEC8-49A4BB095887}" destId="{018723F5-467E-6249-852B-4F6392006BAE}" srcOrd="0" destOrd="0" parTransId="{A0E9C5CB-C9BC-584F-9774-04FAC2E7D2A4}" sibTransId="{DBD3A0C6-9912-3E47-A019-27ED13063B41}"/>
    <dgm:cxn modelId="{63377B1F-3BF5-B04B-BA15-7851A20EF0D5}" type="presOf" srcId="{A65F01D5-87F9-FA48-8528-FF44C66DD18E}" destId="{7E3B5FC1-BAF5-AE4C-A5EE-2697ECA238D5}" srcOrd="0" destOrd="0" presId="urn:microsoft.com/office/officeart/2009/3/layout/StepUpProcess"/>
    <dgm:cxn modelId="{2A08905D-4E1C-FD44-B65F-92FB4C88404C}" type="presParOf" srcId="{FCC67543-2C77-D54B-AC68-066F66EB2801}" destId="{341820AF-B3DE-AD40-9C38-71E72254AA84}" srcOrd="0" destOrd="0" presId="urn:microsoft.com/office/officeart/2009/3/layout/StepUpProcess"/>
    <dgm:cxn modelId="{B2E4B430-5A76-6441-9DF7-BC6FE33B6A32}" type="presParOf" srcId="{341820AF-B3DE-AD40-9C38-71E72254AA84}" destId="{6F76A69B-98B2-E44A-8ECC-39BE4C5C4911}" srcOrd="0" destOrd="0" presId="urn:microsoft.com/office/officeart/2009/3/layout/StepUpProcess"/>
    <dgm:cxn modelId="{F075F78B-E8B4-1E45-976F-8F0779C345C1}" type="presParOf" srcId="{341820AF-B3DE-AD40-9C38-71E72254AA84}" destId="{F794FD42-F8FA-7F48-953A-E70767F231FB}" srcOrd="1" destOrd="0" presId="urn:microsoft.com/office/officeart/2009/3/layout/StepUpProcess"/>
    <dgm:cxn modelId="{5DD475E6-59C5-B848-B8C8-0804E8521792}" type="presParOf" srcId="{341820AF-B3DE-AD40-9C38-71E72254AA84}" destId="{F3F67016-08F6-7243-B941-C6FE4DFE807D}" srcOrd="2" destOrd="0" presId="urn:microsoft.com/office/officeart/2009/3/layout/StepUpProcess"/>
    <dgm:cxn modelId="{5FF4DC5F-2165-4049-9271-4C005DDFCFE1}" type="presParOf" srcId="{FCC67543-2C77-D54B-AC68-066F66EB2801}" destId="{365AC7D7-020D-BA4D-A717-D460E5A74942}" srcOrd="1" destOrd="0" presId="urn:microsoft.com/office/officeart/2009/3/layout/StepUpProcess"/>
    <dgm:cxn modelId="{EF3442EA-1360-584D-89F3-0A51AB96ED91}" type="presParOf" srcId="{365AC7D7-020D-BA4D-A717-D460E5A74942}" destId="{51827674-598C-0B47-AFEC-C0F215BB3C07}" srcOrd="0" destOrd="0" presId="urn:microsoft.com/office/officeart/2009/3/layout/StepUpProcess"/>
    <dgm:cxn modelId="{6696A7B0-A26B-1942-A33E-E948CFF73F04}" type="presParOf" srcId="{FCC67543-2C77-D54B-AC68-066F66EB2801}" destId="{3E803867-0950-8F4D-A461-F3F3B51AF5AB}" srcOrd="2" destOrd="0" presId="urn:microsoft.com/office/officeart/2009/3/layout/StepUpProcess"/>
    <dgm:cxn modelId="{1FD2B5C0-BFA6-264C-80C6-F59E6EC882BD}" type="presParOf" srcId="{3E803867-0950-8F4D-A461-F3F3B51AF5AB}" destId="{9C064E4A-001C-3F45-93D2-E9E11DAD0451}" srcOrd="0" destOrd="0" presId="urn:microsoft.com/office/officeart/2009/3/layout/StepUpProcess"/>
    <dgm:cxn modelId="{0352210C-0267-2F4F-882A-0F62003EF46A}" type="presParOf" srcId="{3E803867-0950-8F4D-A461-F3F3B51AF5AB}" destId="{0F7CEBA3-5639-6A40-B703-EE60EF3595D8}" srcOrd="1" destOrd="0" presId="urn:microsoft.com/office/officeart/2009/3/layout/StepUpProcess"/>
    <dgm:cxn modelId="{AE3A0B77-FAA3-FD48-AFB4-7E44338B9187}" type="presParOf" srcId="{3E803867-0950-8F4D-A461-F3F3B51AF5AB}" destId="{AA10BD20-8714-BD40-BA21-B9B29157F50F}" srcOrd="2" destOrd="0" presId="urn:microsoft.com/office/officeart/2009/3/layout/StepUpProcess"/>
    <dgm:cxn modelId="{3F952E07-44C4-4F47-97AE-EEA2A3E59FE0}" type="presParOf" srcId="{FCC67543-2C77-D54B-AC68-066F66EB2801}" destId="{A0DA3B56-6D26-6549-AC48-3842B526D683}" srcOrd="3" destOrd="0" presId="urn:microsoft.com/office/officeart/2009/3/layout/StepUpProcess"/>
    <dgm:cxn modelId="{013077F2-1DA2-4F4F-8194-DEE7C70220FF}" type="presParOf" srcId="{A0DA3B56-6D26-6549-AC48-3842B526D683}" destId="{B1433FA6-9362-794B-A6F0-D1B6394365E6}" srcOrd="0" destOrd="0" presId="urn:microsoft.com/office/officeart/2009/3/layout/StepUpProcess"/>
    <dgm:cxn modelId="{8F8B1D76-7D54-734B-BA1D-D5DAC9AAB72D}" type="presParOf" srcId="{FCC67543-2C77-D54B-AC68-066F66EB2801}" destId="{56CEE439-8AA1-E341-851F-F25FB4B047F9}" srcOrd="4" destOrd="0" presId="urn:microsoft.com/office/officeart/2009/3/layout/StepUpProcess"/>
    <dgm:cxn modelId="{1718DDF1-8536-6649-A81C-3AC12F5A9B6D}" type="presParOf" srcId="{56CEE439-8AA1-E341-851F-F25FB4B047F9}" destId="{1BB234D0-4F1F-6E4D-848D-71F4D6634B00}" srcOrd="0" destOrd="0" presId="urn:microsoft.com/office/officeart/2009/3/layout/StepUpProcess"/>
    <dgm:cxn modelId="{1546C214-5E7B-F44C-8B79-2A5AF8DCEE42}" type="presParOf" srcId="{56CEE439-8AA1-E341-851F-F25FB4B047F9}" destId="{8874738F-27BB-AF48-8B62-2E509E0FD626}" srcOrd="1" destOrd="0" presId="urn:microsoft.com/office/officeart/2009/3/layout/StepUpProcess"/>
    <dgm:cxn modelId="{71EE9D1D-E7EF-0545-B582-9771240D9562}" type="presParOf" srcId="{56CEE439-8AA1-E341-851F-F25FB4B047F9}" destId="{43FEF92F-3E1C-D849-8910-D62C05956410}" srcOrd="2" destOrd="0" presId="urn:microsoft.com/office/officeart/2009/3/layout/StepUpProcess"/>
    <dgm:cxn modelId="{83A13924-A74D-794F-9659-301DC55343F7}" type="presParOf" srcId="{FCC67543-2C77-D54B-AC68-066F66EB2801}" destId="{7E5C25A2-6261-AB47-9F90-6A87D45A7055}" srcOrd="5" destOrd="0" presId="urn:microsoft.com/office/officeart/2009/3/layout/StepUpProcess"/>
    <dgm:cxn modelId="{0FA2D0AE-1A6D-CA46-A609-76A2BF0B8BCD}" type="presParOf" srcId="{7E5C25A2-6261-AB47-9F90-6A87D45A7055}" destId="{ECB76212-891A-D248-9DA8-E4DA0995300F}" srcOrd="0" destOrd="0" presId="urn:microsoft.com/office/officeart/2009/3/layout/StepUpProcess"/>
    <dgm:cxn modelId="{1499FC68-15C2-7E43-A771-33B4ED290AD0}" type="presParOf" srcId="{FCC67543-2C77-D54B-AC68-066F66EB2801}" destId="{4DD78FB4-ED47-AA41-A0E8-6B57EBD2D215}" srcOrd="6" destOrd="0" presId="urn:microsoft.com/office/officeart/2009/3/layout/StepUpProcess"/>
    <dgm:cxn modelId="{E63E7DFB-4E74-7D4A-8934-3FDB18CF0F36}" type="presParOf" srcId="{4DD78FB4-ED47-AA41-A0E8-6B57EBD2D215}" destId="{8B63F1E9-8F86-8246-8625-94C947E53F2C}" srcOrd="0" destOrd="0" presId="urn:microsoft.com/office/officeart/2009/3/layout/StepUpProcess"/>
    <dgm:cxn modelId="{68E283B8-303C-FB47-A921-04EEA44E76BC}" type="presParOf" srcId="{4DD78FB4-ED47-AA41-A0E8-6B57EBD2D215}" destId="{7E3B5FC1-BAF5-AE4C-A5EE-2697ECA238D5}" srcOrd="1" destOrd="0" presId="urn:microsoft.com/office/officeart/2009/3/layout/StepUpProcess"/>
    <dgm:cxn modelId="{75256EA4-33F3-E14F-9B1C-50C2230E4A28}" type="presParOf" srcId="{4DD78FB4-ED47-AA41-A0E8-6B57EBD2D215}" destId="{87F0AF7A-140F-6C45-880A-631D7424A1D5}" srcOrd="2" destOrd="0" presId="urn:microsoft.com/office/officeart/2009/3/layout/StepUpProcess"/>
    <dgm:cxn modelId="{7AFBB326-560C-7644-A79D-5EB4CE6C6715}" type="presParOf" srcId="{FCC67543-2C77-D54B-AC68-066F66EB2801}" destId="{AB806537-1D67-E149-A246-891105E454EB}" srcOrd="7" destOrd="0" presId="urn:microsoft.com/office/officeart/2009/3/layout/StepUpProcess"/>
    <dgm:cxn modelId="{F8ACFCEB-9414-F340-9A69-7A0FC41B75F3}" type="presParOf" srcId="{AB806537-1D67-E149-A246-891105E454EB}" destId="{E7CEEEBB-A924-8646-9B0F-3502EDB5D5EA}" srcOrd="0" destOrd="0" presId="urn:microsoft.com/office/officeart/2009/3/layout/StepUpProcess"/>
    <dgm:cxn modelId="{626F17A6-DAAA-1C4F-8A5D-EA606014803A}" type="presParOf" srcId="{FCC67543-2C77-D54B-AC68-066F66EB2801}" destId="{5313D987-E36A-D342-8118-023B0C6AD1D3}" srcOrd="8" destOrd="0" presId="urn:microsoft.com/office/officeart/2009/3/layout/StepUpProcess"/>
    <dgm:cxn modelId="{538D025C-F076-AA4C-9543-FBA709F86008}" type="presParOf" srcId="{5313D987-E36A-D342-8118-023B0C6AD1D3}" destId="{10D50F66-F381-C54B-9015-FFEA8A00237D}" srcOrd="0" destOrd="0" presId="urn:microsoft.com/office/officeart/2009/3/layout/StepUpProcess"/>
    <dgm:cxn modelId="{69090A3A-B371-A849-98BE-9347FEE05B90}" type="presParOf" srcId="{5313D987-E36A-D342-8118-023B0C6AD1D3}" destId="{B48BB60D-0888-3E49-865B-0E09B2A1BD8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6A69B-98B2-E44A-8ECC-39BE4C5C4911}">
      <dsp:nvSpPr>
        <dsp:cNvPr id="0" name=""/>
        <dsp:cNvSpPr/>
      </dsp:nvSpPr>
      <dsp:spPr>
        <a:xfrm rot="5400000">
          <a:off x="417763" y="1442513"/>
          <a:ext cx="968371" cy="16113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94FD42-F8FA-7F48-953A-E70767F231FB}">
      <dsp:nvSpPr>
        <dsp:cNvPr id="0" name=""/>
        <dsp:cNvSpPr/>
      </dsp:nvSpPr>
      <dsp:spPr>
        <a:xfrm>
          <a:off x="256118" y="1923959"/>
          <a:ext cx="1454733" cy="127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Thèse</a:t>
          </a: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 sur le signalement par internet d'EIs en MG (2009)</a:t>
          </a:r>
          <a:b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/>
          </a:r>
          <a:b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FMC: Groupe d'analyse d'EI en MG (2007-)</a:t>
          </a:r>
          <a:endParaRPr lang="fr-FR" sz="1200" kern="1200" dirty="0">
            <a:latin typeface="Helvetica" charset="0"/>
            <a:ea typeface="Helvetica" charset="0"/>
            <a:cs typeface="Helvetica" charset="0"/>
          </a:endParaRPr>
        </a:p>
      </dsp:txBody>
      <dsp:txXfrm>
        <a:off x="256118" y="1923959"/>
        <a:ext cx="1454733" cy="1275159"/>
      </dsp:txXfrm>
    </dsp:sp>
    <dsp:sp modelId="{F3F67016-08F6-7243-B941-C6FE4DFE807D}">
      <dsp:nvSpPr>
        <dsp:cNvPr id="0" name=""/>
        <dsp:cNvSpPr/>
      </dsp:nvSpPr>
      <dsp:spPr>
        <a:xfrm>
          <a:off x="1436373" y="1323884"/>
          <a:ext cx="274478" cy="27447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-1241735"/>
                <a:satOff val="4976"/>
                <a:lumOff val="1078"/>
                <a:alphaOff val="0"/>
                <a:shade val="70000"/>
                <a:satMod val="150000"/>
              </a:schemeClr>
            </a:gs>
            <a:gs pos="34000">
              <a:schemeClr val="accent5">
                <a:hueOff val="-1241735"/>
                <a:satOff val="4976"/>
                <a:lumOff val="1078"/>
                <a:alphaOff val="0"/>
                <a:shade val="70000"/>
                <a:satMod val="140000"/>
              </a:schemeClr>
            </a:gs>
            <a:gs pos="70000">
              <a:schemeClr val="accent5">
                <a:hueOff val="-1241735"/>
                <a:satOff val="4976"/>
                <a:lumOff val="1078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1241735"/>
                <a:satOff val="4976"/>
                <a:lumOff val="1078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1241735"/>
              <a:satOff val="4976"/>
              <a:lumOff val="1078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064E4A-001C-3F45-93D2-E9E11DAD0451}">
      <dsp:nvSpPr>
        <dsp:cNvPr id="0" name=""/>
        <dsp:cNvSpPr/>
      </dsp:nvSpPr>
      <dsp:spPr>
        <a:xfrm rot="5400000">
          <a:off x="2198641" y="1001833"/>
          <a:ext cx="968371" cy="16113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70000"/>
                <a:satMod val="150000"/>
              </a:schemeClr>
            </a:gs>
            <a:gs pos="34000">
              <a:schemeClr val="accent5">
                <a:hueOff val="-2483469"/>
                <a:satOff val="9953"/>
                <a:lumOff val="2157"/>
                <a:alphaOff val="0"/>
                <a:shade val="70000"/>
                <a:satMod val="140000"/>
              </a:schemeClr>
            </a:gs>
            <a:gs pos="70000">
              <a:schemeClr val="accent5">
                <a:hueOff val="-2483469"/>
                <a:satOff val="9953"/>
                <a:lumOff val="2157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7CEBA3-5639-6A40-B703-EE60EF3595D8}">
      <dsp:nvSpPr>
        <dsp:cNvPr id="0" name=""/>
        <dsp:cNvSpPr/>
      </dsp:nvSpPr>
      <dsp:spPr>
        <a:xfrm>
          <a:off x="1973519" y="1483279"/>
          <a:ext cx="1581688" cy="127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Participation </a:t>
          </a:r>
          <a:r>
            <a:rPr lang="fr-FR" sz="1200" b="1" kern="1200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projet</a:t>
          </a: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 soutenu par la HAS sur les revues de </a:t>
          </a:r>
          <a:r>
            <a:rPr lang="fr-FR" sz="1200" kern="1200" dirty="0" err="1" smtClean="0">
              <a:latin typeface="Helvetica" charset="0"/>
              <a:ea typeface="Helvetica" charset="0"/>
              <a:cs typeface="Helvetica" charset="0"/>
            </a:rPr>
            <a:t>morbi</a:t>
          </a: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-mortalité pluri professionnelles en ambulatoire (2010)</a:t>
          </a:r>
          <a:b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/>
          </a:r>
          <a:b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ELABORATION D'UNE GRILLE D'ANALYSE CADYA</a:t>
          </a:r>
          <a:endParaRPr lang="fr-FR" sz="1200" kern="1200" dirty="0">
            <a:latin typeface="Helvetica" charset="0"/>
            <a:ea typeface="Helvetica" charset="0"/>
            <a:cs typeface="Helvetica" charset="0"/>
          </a:endParaRPr>
        </a:p>
      </dsp:txBody>
      <dsp:txXfrm>
        <a:off x="1973519" y="1483279"/>
        <a:ext cx="1581688" cy="1275159"/>
      </dsp:txXfrm>
    </dsp:sp>
    <dsp:sp modelId="{AA10BD20-8714-BD40-BA21-B9B29157F50F}">
      <dsp:nvSpPr>
        <dsp:cNvPr id="0" name=""/>
        <dsp:cNvSpPr/>
      </dsp:nvSpPr>
      <dsp:spPr>
        <a:xfrm>
          <a:off x="3217252" y="883204"/>
          <a:ext cx="274478" cy="27447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-3725204"/>
                <a:satOff val="14929"/>
                <a:lumOff val="3235"/>
                <a:alphaOff val="0"/>
                <a:shade val="70000"/>
                <a:satMod val="150000"/>
              </a:schemeClr>
            </a:gs>
            <a:gs pos="34000">
              <a:schemeClr val="accent5">
                <a:hueOff val="-3725204"/>
                <a:satOff val="14929"/>
                <a:lumOff val="3235"/>
                <a:alphaOff val="0"/>
                <a:shade val="70000"/>
                <a:satMod val="140000"/>
              </a:schemeClr>
            </a:gs>
            <a:gs pos="70000">
              <a:schemeClr val="accent5">
                <a:hueOff val="-3725204"/>
                <a:satOff val="14929"/>
                <a:lumOff val="3235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3725204"/>
                <a:satOff val="14929"/>
                <a:lumOff val="3235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3725204"/>
              <a:satOff val="14929"/>
              <a:lumOff val="3235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B234D0-4F1F-6E4D-848D-71F4D6634B00}">
      <dsp:nvSpPr>
        <dsp:cNvPr id="0" name=""/>
        <dsp:cNvSpPr/>
      </dsp:nvSpPr>
      <dsp:spPr>
        <a:xfrm rot="5400000">
          <a:off x="3979519" y="561153"/>
          <a:ext cx="968371" cy="16113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70000"/>
                <a:satMod val="150000"/>
              </a:schemeClr>
            </a:gs>
            <a:gs pos="34000">
              <a:schemeClr val="accent5">
                <a:hueOff val="-4966938"/>
                <a:satOff val="19906"/>
                <a:lumOff val="4314"/>
                <a:alphaOff val="0"/>
                <a:shade val="70000"/>
                <a:satMod val="140000"/>
              </a:schemeClr>
            </a:gs>
            <a:gs pos="70000">
              <a:schemeClr val="accent5">
                <a:hueOff val="-4966938"/>
                <a:satOff val="19906"/>
                <a:lumOff val="4314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74738F-27BB-AF48-8B62-2E509E0FD626}">
      <dsp:nvSpPr>
        <dsp:cNvPr id="0" name=""/>
        <dsp:cNvSpPr/>
      </dsp:nvSpPr>
      <dsp:spPr>
        <a:xfrm>
          <a:off x="3714981" y="1042599"/>
          <a:ext cx="1660520" cy="127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Thèse</a:t>
          </a: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 sur les  dysfonctionnements associés aux EIs en MG: utilisation</a:t>
          </a:r>
          <a:r>
            <a:rPr lang="fr-FR" sz="1200" kern="1200" baseline="0" dirty="0" smtClean="0">
              <a:latin typeface="Helvetica" charset="0"/>
              <a:ea typeface="Helvetica" charset="0"/>
              <a:cs typeface="Helvetica" charset="0"/>
            </a:rPr>
            <a:t> de la grille CADYA (2014)</a:t>
          </a:r>
          <a:br>
            <a:rPr lang="fr-FR" sz="1200" kern="1200" baseline="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kern="1200" baseline="0" dirty="0" smtClean="0">
              <a:latin typeface="Helvetica" charset="0"/>
              <a:ea typeface="Helvetica" charset="0"/>
              <a:cs typeface="Helvetica" charset="0"/>
            </a:rPr>
            <a:t/>
          </a:r>
          <a:br>
            <a:rPr lang="fr-FR" sz="1200" kern="1200" baseline="0" dirty="0" smtClean="0">
              <a:latin typeface="Helvetica" charset="0"/>
              <a:ea typeface="Helvetica" charset="0"/>
              <a:cs typeface="Helvetica" charset="0"/>
            </a:rPr>
          </a:br>
          <a:r>
            <a:rPr lang="fr-FR" sz="1200" kern="1200" baseline="0" dirty="0" smtClean="0">
              <a:latin typeface="Helvetica" charset="0"/>
              <a:ea typeface="Helvetica" charset="0"/>
              <a:cs typeface="Helvetica" charset="0"/>
            </a:rPr>
            <a:t>Données issues de l'étude ESPRIT (Etude épidémiologique de fréquence des EI en ville)</a:t>
          </a:r>
          <a:endParaRPr lang="fr-FR" sz="1200" kern="1200" dirty="0">
            <a:latin typeface="Helvetica" charset="0"/>
            <a:ea typeface="Helvetica" charset="0"/>
            <a:cs typeface="Helvetica" charset="0"/>
          </a:endParaRPr>
        </a:p>
      </dsp:txBody>
      <dsp:txXfrm>
        <a:off x="3714981" y="1042599"/>
        <a:ext cx="1660520" cy="1275159"/>
      </dsp:txXfrm>
    </dsp:sp>
    <dsp:sp modelId="{43FEF92F-3E1C-D849-8910-D62C05956410}">
      <dsp:nvSpPr>
        <dsp:cNvPr id="0" name=""/>
        <dsp:cNvSpPr/>
      </dsp:nvSpPr>
      <dsp:spPr>
        <a:xfrm>
          <a:off x="4998130" y="442524"/>
          <a:ext cx="274478" cy="27447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-6208672"/>
                <a:satOff val="24882"/>
                <a:lumOff val="5392"/>
                <a:alphaOff val="0"/>
                <a:shade val="70000"/>
                <a:satMod val="150000"/>
              </a:schemeClr>
            </a:gs>
            <a:gs pos="34000">
              <a:schemeClr val="accent5">
                <a:hueOff val="-6208672"/>
                <a:satOff val="24882"/>
                <a:lumOff val="5392"/>
                <a:alphaOff val="0"/>
                <a:shade val="70000"/>
                <a:satMod val="140000"/>
              </a:schemeClr>
            </a:gs>
            <a:gs pos="70000">
              <a:schemeClr val="accent5">
                <a:hueOff val="-6208672"/>
                <a:satOff val="24882"/>
                <a:lumOff val="5392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6208672"/>
                <a:satOff val="24882"/>
                <a:lumOff val="5392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6208672"/>
              <a:satOff val="24882"/>
              <a:lumOff val="5392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63F1E9-8F86-8246-8625-94C947E53F2C}">
      <dsp:nvSpPr>
        <dsp:cNvPr id="0" name=""/>
        <dsp:cNvSpPr/>
      </dsp:nvSpPr>
      <dsp:spPr>
        <a:xfrm rot="5400000">
          <a:off x="5760398" y="120473"/>
          <a:ext cx="968371" cy="16113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70000"/>
                <a:satMod val="150000"/>
              </a:schemeClr>
            </a:gs>
            <a:gs pos="34000">
              <a:schemeClr val="accent5">
                <a:hueOff val="-7450407"/>
                <a:satOff val="29858"/>
                <a:lumOff val="6471"/>
                <a:alphaOff val="0"/>
                <a:shade val="70000"/>
                <a:satMod val="140000"/>
              </a:schemeClr>
            </a:gs>
            <a:gs pos="70000">
              <a:schemeClr val="accent5">
                <a:hueOff val="-7450407"/>
                <a:satOff val="29858"/>
                <a:lumOff val="6471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3B5FC1-BAF5-AE4C-A5EE-2697ECA238D5}">
      <dsp:nvSpPr>
        <dsp:cNvPr id="0" name=""/>
        <dsp:cNvSpPr/>
      </dsp:nvSpPr>
      <dsp:spPr>
        <a:xfrm>
          <a:off x="5598752" y="601918"/>
          <a:ext cx="1454733" cy="127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Valorisation</a:t>
          </a: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: grille CADYA retenue par la HAS pour analyse un EI en ville (2015)</a:t>
          </a:r>
          <a:endParaRPr lang="fr-FR" sz="1200" kern="1200" dirty="0">
            <a:latin typeface="Helvetica" charset="0"/>
            <a:ea typeface="Helvetica" charset="0"/>
            <a:cs typeface="Helvetica" charset="0"/>
          </a:endParaRPr>
        </a:p>
      </dsp:txBody>
      <dsp:txXfrm>
        <a:off x="5598752" y="601918"/>
        <a:ext cx="1454733" cy="1275159"/>
      </dsp:txXfrm>
    </dsp:sp>
    <dsp:sp modelId="{87F0AF7A-140F-6C45-880A-631D7424A1D5}">
      <dsp:nvSpPr>
        <dsp:cNvPr id="0" name=""/>
        <dsp:cNvSpPr/>
      </dsp:nvSpPr>
      <dsp:spPr>
        <a:xfrm>
          <a:off x="6779008" y="1843"/>
          <a:ext cx="274478" cy="27447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-8692142"/>
                <a:satOff val="34835"/>
                <a:lumOff val="7549"/>
                <a:alphaOff val="0"/>
                <a:shade val="70000"/>
                <a:satMod val="150000"/>
              </a:schemeClr>
            </a:gs>
            <a:gs pos="34000">
              <a:schemeClr val="accent5">
                <a:hueOff val="-8692142"/>
                <a:satOff val="34835"/>
                <a:lumOff val="7549"/>
                <a:alphaOff val="0"/>
                <a:shade val="70000"/>
                <a:satMod val="140000"/>
              </a:schemeClr>
            </a:gs>
            <a:gs pos="70000">
              <a:schemeClr val="accent5">
                <a:hueOff val="-8692142"/>
                <a:satOff val="34835"/>
                <a:lumOff val="7549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8692142"/>
                <a:satOff val="34835"/>
                <a:lumOff val="7549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8692142"/>
              <a:satOff val="34835"/>
              <a:lumOff val="754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D50F66-F381-C54B-9015-FFEA8A00237D}">
      <dsp:nvSpPr>
        <dsp:cNvPr id="0" name=""/>
        <dsp:cNvSpPr/>
      </dsp:nvSpPr>
      <dsp:spPr>
        <a:xfrm rot="5400000">
          <a:off x="7541276" y="-320206"/>
          <a:ext cx="968371" cy="161134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70000"/>
                <a:satMod val="150000"/>
              </a:schemeClr>
            </a:gs>
            <a:gs pos="34000">
              <a:schemeClr val="accent5">
                <a:hueOff val="-9933876"/>
                <a:satOff val="39811"/>
                <a:lumOff val="8628"/>
                <a:alphaOff val="0"/>
                <a:shade val="70000"/>
                <a:satMod val="140000"/>
              </a:schemeClr>
            </a:gs>
            <a:gs pos="70000">
              <a:schemeClr val="accent5">
                <a:hueOff val="-9933876"/>
                <a:satOff val="39811"/>
                <a:lumOff val="8628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8BB60D-0888-3E49-865B-0E09B2A1BD8A}">
      <dsp:nvSpPr>
        <dsp:cNvPr id="0" name=""/>
        <dsp:cNvSpPr/>
      </dsp:nvSpPr>
      <dsp:spPr>
        <a:xfrm>
          <a:off x="7379631" y="161238"/>
          <a:ext cx="1454733" cy="127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Utilisation de la grille CADYA dans </a:t>
          </a:r>
          <a:r>
            <a:rPr lang="fr-FR" sz="1200" b="1" kern="1200" dirty="0" smtClean="0">
              <a:solidFill>
                <a:srgbClr val="7030A0"/>
              </a:solidFill>
              <a:latin typeface="Helvetica" charset="0"/>
              <a:ea typeface="Helvetica" charset="0"/>
              <a:cs typeface="Helvetica" charset="0"/>
            </a:rPr>
            <a:t>l'étude</a:t>
          </a:r>
          <a:r>
            <a:rPr lang="fr-FR" sz="1200" kern="1200" dirty="0" smtClean="0">
              <a:latin typeface="Helvetica" charset="0"/>
              <a:ea typeface="Helvetica" charset="0"/>
              <a:cs typeface="Helvetica" charset="0"/>
            </a:rPr>
            <a:t> PRisM (financée dans le cadre d'un appel à projet de la DGOS)</a:t>
          </a:r>
          <a:endParaRPr lang="fr-FR" sz="1200" kern="1200" dirty="0">
            <a:latin typeface="Helvetica" charset="0"/>
            <a:ea typeface="Helvetica" charset="0"/>
            <a:cs typeface="Helvetica" charset="0"/>
          </a:endParaRPr>
        </a:p>
      </dsp:txBody>
      <dsp:txXfrm>
        <a:off x="7379631" y="161238"/>
        <a:ext cx="1454733" cy="1275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C2099AE2-0810-E540-BAA8-8D525140B893}" type="datetimeFigureOut">
              <a:rPr lang="fr-FR" altLang="fr-FR"/>
              <a:pPr>
                <a:defRPr/>
              </a:pPr>
              <a:t>18/06/2016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BEEACEA7-D867-D94E-9A69-5E875E35AB2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6095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84" charset="0"/>
                <a:ea typeface="ＭＳ Ｐゴシック" pitchFamily="84" charset="-128"/>
                <a:cs typeface="ＭＳ Ｐゴシック" pitchFamily="8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3575377-99FC-8E4B-B0B4-6A69CB1D830B}" type="datetimeFigureOut">
              <a:rPr lang="fr-FR" altLang="fr-FR"/>
              <a:pPr>
                <a:defRPr/>
              </a:pPr>
              <a:t>18/06/2016</a:t>
            </a:fld>
            <a:endParaRPr lang="fr-FR" altLang="fr-FR"/>
          </a:p>
        </p:txBody>
      </p:sp>
      <p:sp>
        <p:nvSpPr>
          <p:cNvPr id="4100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84" charset="0"/>
                <a:ea typeface="ＭＳ Ｐゴシック" pitchFamily="84" charset="-128"/>
                <a:cs typeface="ＭＳ Ｐゴシック" pitchFamily="8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E30B06-8D39-B445-AEDB-B9D185E90E47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62409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  <p:pic>
        <p:nvPicPr>
          <p:cNvPr id="6" name="Image 6" descr="lyonattenué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3013"/>
            <a:ext cx="9144000" cy="385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5488" y="106363"/>
            <a:ext cx="298608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6538" y="161925"/>
            <a:ext cx="19335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9988" y="138113"/>
            <a:ext cx="15176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848600" cy="1927225"/>
          </a:xfrm>
        </p:spPr>
        <p:txBody>
          <a:bodyPr anchor="b">
            <a:noAutofit/>
          </a:bodyPr>
          <a:lstStyle>
            <a:lvl1pPr algn="ctr">
              <a:defRPr sz="3200" b="1" cap="none" baseline="0">
                <a:solidFill>
                  <a:srgbClr val="3366FF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fr-FR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00" y="3962400"/>
            <a:ext cx="6400800" cy="1295400"/>
          </a:xfrm>
        </p:spPr>
        <p:txBody>
          <a:bodyPr>
            <a:normAutofit/>
          </a:bodyPr>
          <a:lstStyle>
            <a:lvl1pPr marL="0" indent="0" algn="r">
              <a:buNone/>
              <a:defRPr sz="2000" baseline="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192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236538" y="7889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  <p:pic>
        <p:nvPicPr>
          <p:cNvPr id="7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54988" y="133350"/>
            <a:ext cx="8191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2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88" y="33338"/>
            <a:ext cx="211296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191" y="38100"/>
            <a:ext cx="5996838" cy="805962"/>
          </a:xfrm>
        </p:spPr>
        <p:txBody>
          <a:bodyPr/>
          <a:lstStyle>
            <a:lvl1pPr algn="ctr">
              <a:defRPr sz="2400" b="1"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fr-F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5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1027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Cliquez et modifiez le titre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0A59F5-F92F-4340-91CB-0BF7616E7D7F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marc.chaneliere@univ-lyon1.f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tiff"/><Relationship Id="rId12" Type="http://schemas.openxmlformats.org/officeDocument/2006/relationships/image" Target="../media/image16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17.png"/><Relationship Id="rId5" Type="http://schemas.openxmlformats.org/officeDocument/2006/relationships/image" Target="../media/image8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002536"/>
            <a:ext cx="7848600" cy="1927225"/>
          </a:xfrm>
        </p:spPr>
        <p:txBody>
          <a:bodyPr/>
          <a:lstStyle/>
          <a:p>
            <a:pPr>
              <a:defRPr/>
            </a:pPr>
            <a:r>
              <a:rPr lang="fr-FR" sz="4000" dirty="0" smtClean="0"/>
              <a:t>Sécurité des Patients </a:t>
            </a:r>
            <a:br>
              <a:rPr lang="fr-FR" sz="4000" dirty="0" smtClean="0"/>
            </a:br>
            <a:r>
              <a:rPr lang="fr-FR" sz="4000" dirty="0" smtClean="0"/>
              <a:t>en Médecine Générale</a:t>
            </a:r>
            <a:endParaRPr lang="fr-FR" sz="4000" dirty="0"/>
          </a:p>
        </p:txBody>
      </p:sp>
      <p:sp>
        <p:nvSpPr>
          <p:cNvPr id="8194" name="Sous-titre 2"/>
          <p:cNvSpPr>
            <a:spLocks noGrp="1"/>
          </p:cNvSpPr>
          <p:nvPr>
            <p:ph type="subTitle" idx="1"/>
          </p:nvPr>
        </p:nvSpPr>
        <p:spPr>
          <a:xfrm>
            <a:off x="2489200" y="5146548"/>
            <a:ext cx="6400800" cy="1295400"/>
          </a:xfrm>
        </p:spPr>
        <p:txBody>
          <a:bodyPr/>
          <a:lstStyle/>
          <a:p>
            <a:r>
              <a:rPr lang="fr-FR" altLang="fr-FR" dirty="0" smtClean="0"/>
              <a:t>Dr Marc CHANELIERE </a:t>
            </a:r>
            <a:br>
              <a:rPr lang="fr-FR" altLang="fr-FR" dirty="0" smtClean="0"/>
            </a:br>
            <a:r>
              <a:rPr lang="fr-FR" altLang="fr-FR" sz="1400" dirty="0" smtClean="0"/>
              <a:t>(</a:t>
            </a:r>
            <a:r>
              <a:rPr lang="fr-FR" altLang="fr-FR" sz="1400" dirty="0" smtClean="0">
                <a:hlinkClick r:id="rId2"/>
              </a:rPr>
              <a:t>marc.chaneliere@univ-lyon1.fr</a:t>
            </a:r>
            <a:r>
              <a:rPr lang="fr-FR" altLang="fr-FR" sz="1400" dirty="0"/>
              <a:t>)</a:t>
            </a:r>
            <a:r>
              <a:rPr lang="fr-FR" altLang="fr-FR" sz="1400" dirty="0" smtClean="0"/>
              <a:t> </a:t>
            </a:r>
            <a:endParaRPr lang="fr-FR" alt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 en SP en MG </a:t>
            </a:r>
            <a:r>
              <a:rPr lang="fr-FR" dirty="0" smtClean="0"/>
              <a:t>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700" y="844062"/>
            <a:ext cx="8864600" cy="5632938"/>
          </a:xfrm>
        </p:spPr>
        <p:txBody>
          <a:bodyPr/>
          <a:lstStyle/>
          <a:p>
            <a:r>
              <a:rPr lang="fr-FR" dirty="0" smtClean="0"/>
              <a:t>Exemple 2: étude </a:t>
            </a:r>
            <a:r>
              <a:rPr lang="fr-FR" dirty="0" smtClean="0"/>
              <a:t>          </a:t>
            </a:r>
            <a:r>
              <a:rPr lang="fr-FR" sz="1400" dirty="0" smtClean="0"/>
              <a:t>(</a:t>
            </a:r>
            <a:r>
              <a:rPr lang="fr-FR" sz="1400" dirty="0" smtClean="0"/>
              <a:t>Etude nationale financée par la DGOS (appel à projet en 2013)</a:t>
            </a:r>
          </a:p>
          <a:p>
            <a:pPr lvl="1" algn="just">
              <a:lnSpc>
                <a:spcPct val="150000"/>
              </a:lnSpc>
            </a:pPr>
            <a:r>
              <a:rPr lang="fr-FR" dirty="0" smtClean="0"/>
              <a:t>Maisons, Pôles et Centres de santé pluri professionnels </a:t>
            </a:r>
            <a:r>
              <a:rPr lang="fr-FR" dirty="0" smtClean="0">
                <a:solidFill>
                  <a:schemeClr val="accent6"/>
                </a:solidFill>
              </a:rPr>
              <a:t>(36)</a:t>
            </a:r>
          </a:p>
          <a:p>
            <a:pPr lvl="1" algn="just">
              <a:lnSpc>
                <a:spcPct val="150000"/>
              </a:lnSpc>
            </a:pPr>
            <a:r>
              <a:rPr lang="fr-FR" u="sng" dirty="0" smtClean="0"/>
              <a:t>Une idée</a:t>
            </a:r>
            <a:r>
              <a:rPr lang="fr-FR" dirty="0" smtClean="0"/>
              <a:t>: mettre en œuvre un système de gestion des risques simple et adapté dans ces structures pour</a:t>
            </a:r>
          </a:p>
          <a:p>
            <a:pPr lvl="2" algn="just">
              <a:lnSpc>
                <a:spcPct val="150000"/>
              </a:lnSpc>
            </a:pPr>
            <a:r>
              <a:rPr lang="fr-FR" dirty="0" smtClean="0"/>
              <a:t>Améliorer le signalement des EI par les soignants ? </a:t>
            </a:r>
            <a:r>
              <a:rPr lang="fr-FR" dirty="0" smtClean="0">
                <a:solidFill>
                  <a:schemeClr val="accent6"/>
                </a:solidFill>
              </a:rPr>
              <a:t>(651 ETP)</a:t>
            </a:r>
          </a:p>
          <a:p>
            <a:pPr lvl="2" algn="just">
              <a:lnSpc>
                <a:spcPct val="150000"/>
              </a:lnSpc>
            </a:pPr>
            <a:r>
              <a:rPr lang="fr-FR" dirty="0" smtClean="0"/>
              <a:t>Améliorer leur culture de sécurité ?</a:t>
            </a:r>
          </a:p>
          <a:p>
            <a:pPr lvl="2" algn="just">
              <a:lnSpc>
                <a:spcPct val="150000"/>
              </a:lnSpc>
            </a:pPr>
            <a:r>
              <a:rPr lang="fr-FR" dirty="0" smtClean="0"/>
              <a:t>Mieux connaitre les EIs en ville </a:t>
            </a:r>
            <a:r>
              <a:rPr lang="fr-FR" dirty="0" smtClean="0">
                <a:solidFill>
                  <a:schemeClr val="accent6"/>
                </a:solidFill>
              </a:rPr>
              <a:t>(450 EI déclarés)</a:t>
            </a:r>
          </a:p>
          <a:p>
            <a:pPr lvl="1" algn="just">
              <a:lnSpc>
                <a:spcPct val="150000"/>
              </a:lnSpc>
            </a:pPr>
            <a:r>
              <a:rPr lang="fr-FR" dirty="0" smtClean="0"/>
              <a:t>Comment ?</a:t>
            </a:r>
          </a:p>
          <a:p>
            <a:pPr lvl="2" algn="just">
              <a:lnSpc>
                <a:spcPct val="150000"/>
              </a:lnSpc>
            </a:pPr>
            <a:r>
              <a:rPr lang="fr-FR" dirty="0" smtClean="0"/>
              <a:t>Formation des professionnels (e-learning)</a:t>
            </a:r>
          </a:p>
          <a:p>
            <a:pPr lvl="2" algn="just">
              <a:lnSpc>
                <a:spcPct val="150000"/>
              </a:lnSpc>
            </a:pPr>
            <a:r>
              <a:rPr lang="fr-FR" dirty="0" smtClean="0"/>
              <a:t>Outils (système de signalement d’EI, outils d’analyse d’EIs)</a:t>
            </a:r>
          </a:p>
        </p:txBody>
      </p:sp>
      <p:sp>
        <p:nvSpPr>
          <p:cNvPr id="4" name="WordArt 14"/>
          <p:cNvSpPr>
            <a:spLocks noChangeArrowheads="1" noChangeShapeType="1" noTextEdit="1"/>
          </p:cNvSpPr>
          <p:nvPr/>
        </p:nvSpPr>
        <p:spPr bwMode="auto">
          <a:xfrm>
            <a:off x="2951163" y="952500"/>
            <a:ext cx="769937" cy="2921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fr-FR" sz="3600" b="1" kern="10">
                <a:gradFill rotWithShape="1">
                  <a:gsLst>
                    <a:gs pos="0">
                      <a:srgbClr val="A603AB"/>
                    </a:gs>
                    <a:gs pos="17999">
                      <a:srgbClr val="0413DB"/>
                    </a:gs>
                    <a:gs pos="41000">
                      <a:srgbClr val="1A8D48"/>
                    </a:gs>
                    <a:gs pos="52000">
                      <a:srgbClr val="FFFF00"/>
                    </a:gs>
                    <a:gs pos="66000">
                      <a:srgbClr val="EE3F17"/>
                    </a:gs>
                    <a:gs pos="80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blurRad="63500" dist="53882" dir="2700000" algn="ctr" rotWithShape="0">
                    <a:srgbClr val="C0C0C0">
                      <a:alpha val="79999"/>
                    </a:srgbClr>
                  </a:outerShdw>
                </a:effectLst>
                <a:latin typeface="Comic Sans MS" charset="0"/>
                <a:ea typeface="Comic Sans MS" charset="0"/>
                <a:cs typeface="Comic Sans MS" charset="0"/>
              </a:rPr>
              <a:t>PRisM</a:t>
            </a:r>
          </a:p>
        </p:txBody>
      </p:sp>
    </p:spTree>
    <p:extLst>
      <p:ext uri="{BB962C8B-B14F-4D97-AF65-F5344CB8AC3E}">
        <p14:creationId xmlns:p14="http://schemas.microsoft.com/office/powerpoint/2010/main" val="70568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 (la vraie)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4686300"/>
          </a:xfrm>
        </p:spPr>
        <p:txBody>
          <a:bodyPr/>
          <a:lstStyle/>
          <a:p>
            <a:pPr algn="just"/>
            <a:r>
              <a:rPr lang="fr-FR" dirty="0" smtClean="0"/>
              <a:t>La sécurité des patients: une préoccupation constante de tous les acteurs</a:t>
            </a:r>
          </a:p>
          <a:p>
            <a:pPr marL="0" indent="0" algn="just">
              <a:buNone/>
            </a:pPr>
            <a:endParaRPr lang="fr-FR" sz="1200" dirty="0"/>
          </a:p>
          <a:p>
            <a:pPr algn="just"/>
            <a:r>
              <a:rPr lang="fr-FR" dirty="0" smtClean="0"/>
              <a:t>Un vaste champ de recherche et encore beaucoup de travail en perspective</a:t>
            </a:r>
          </a:p>
          <a:p>
            <a:pPr marL="0" indent="0" algn="just">
              <a:buNone/>
            </a:pPr>
            <a:endParaRPr lang="fr-FR" sz="1200" dirty="0"/>
          </a:p>
          <a:p>
            <a:pPr algn="just"/>
            <a:r>
              <a:rPr lang="fr-FR" dirty="0" smtClean="0"/>
              <a:t>Un engagement de longue date du </a:t>
            </a:r>
            <a:r>
              <a:rPr lang="fr-FR" dirty="0" smtClean="0"/>
              <a:t>CUMG Lyon 1:</a:t>
            </a:r>
            <a:endParaRPr lang="fr-FR" dirty="0" smtClean="0"/>
          </a:p>
          <a:p>
            <a:pPr lvl="1" algn="just"/>
            <a:r>
              <a:rPr lang="fr-FR" dirty="0" smtClean="0"/>
              <a:t>En formation initiale</a:t>
            </a:r>
          </a:p>
          <a:p>
            <a:pPr lvl="1" algn="just"/>
            <a:r>
              <a:rPr lang="fr-FR" dirty="0" smtClean="0"/>
              <a:t>En formation continue</a:t>
            </a:r>
          </a:p>
          <a:p>
            <a:pPr lvl="1" algn="just"/>
            <a:r>
              <a:rPr lang="fr-FR" dirty="0" smtClean="0"/>
              <a:t>En recherche</a:t>
            </a:r>
          </a:p>
          <a:p>
            <a:pPr marL="0" indent="0" algn="just">
              <a:buNone/>
            </a:pPr>
            <a:endParaRPr lang="fr-FR" sz="1600" dirty="0" smtClean="0"/>
          </a:p>
          <a:p>
            <a:pPr algn="just"/>
            <a:r>
              <a:rPr lang="fr-FR" dirty="0" smtClean="0"/>
              <a:t>Une présence institutionnelle forte et des collaborations fructueuses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076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3035301"/>
            <a:ext cx="7848600" cy="584200"/>
          </a:xfrm>
        </p:spPr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06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/>
          <p:cNvSpPr>
            <a:spLocks noGrp="1"/>
          </p:cNvSpPr>
          <p:nvPr>
            <p:ph type="title"/>
          </p:nvPr>
        </p:nvSpPr>
        <p:spPr>
          <a:xfrm>
            <a:off x="1182688" y="188913"/>
            <a:ext cx="6916737" cy="557212"/>
          </a:xfrm>
        </p:spPr>
        <p:txBody>
          <a:bodyPr>
            <a:normAutofit/>
          </a:bodyPr>
          <a:lstStyle/>
          <a:p>
            <a:r>
              <a:rPr lang="fr-FR" altLang="fr-FR" b="1" dirty="0" smtClean="0">
                <a:solidFill>
                  <a:srgbClr val="1F497D"/>
                </a:solidFill>
                <a:ea typeface="ＭＳ Ｐゴシック" charset="-128"/>
              </a:rPr>
              <a:t>De quoi parlons-nous ? (1)</a:t>
            </a:r>
            <a:endParaRPr lang="fr-FR" altLang="fr-FR" b="1" dirty="0">
              <a:solidFill>
                <a:srgbClr val="1F497D"/>
              </a:solidFill>
              <a:ea typeface="ＭＳ Ｐゴシック" charset="-128"/>
            </a:endParaRPr>
          </a:p>
        </p:txBody>
      </p:sp>
      <p:sp>
        <p:nvSpPr>
          <p:cNvPr id="16386" name="Espace réservé du contenu 2"/>
          <p:cNvSpPr>
            <a:spLocks noGrp="1"/>
          </p:cNvSpPr>
          <p:nvPr>
            <p:ph idx="1"/>
          </p:nvPr>
        </p:nvSpPr>
        <p:spPr>
          <a:xfrm>
            <a:off x="457200" y="3569923"/>
            <a:ext cx="8229600" cy="3030268"/>
          </a:xfrm>
        </p:spPr>
        <p:txBody>
          <a:bodyPr/>
          <a:lstStyle/>
          <a:p>
            <a:r>
              <a:rPr lang="fr-FR" altLang="fr-FR" b="1" dirty="0" smtClean="0">
                <a:ea typeface="ＭＳ Ｐゴシック" charset="-128"/>
              </a:rPr>
              <a:t>Evènement </a:t>
            </a:r>
            <a:r>
              <a:rPr lang="fr-FR" altLang="fr-FR" b="1" dirty="0">
                <a:ea typeface="ＭＳ Ｐゴシック" charset="-128"/>
              </a:rPr>
              <a:t>Indésirable Associé aux Soins (EIAS</a:t>
            </a:r>
            <a:r>
              <a:rPr lang="fr-FR" altLang="fr-FR" b="1" dirty="0" smtClean="0">
                <a:ea typeface="ＭＳ Ｐゴシック" charset="-128"/>
              </a:rPr>
              <a:t>) en MG</a:t>
            </a:r>
            <a:endParaRPr lang="fr-FR" altLang="fr-FR" b="1" dirty="0">
              <a:ea typeface="ＭＳ Ｐゴシック" charset="-128"/>
            </a:endParaRPr>
          </a:p>
          <a:p>
            <a:pPr marL="457200" lvl="1" indent="0" algn="just">
              <a:lnSpc>
                <a:spcPct val="150000"/>
              </a:lnSpc>
              <a:buFont typeface="Arial" charset="0"/>
              <a:buNone/>
            </a:pPr>
            <a:r>
              <a:rPr lang="fr-FR" altLang="fr-FR" i="1" dirty="0">
                <a:ea typeface="ＭＳ Ｐゴシック" charset="-128"/>
              </a:rPr>
              <a:t>« </a:t>
            </a:r>
            <a:r>
              <a:rPr lang="fr-FR" altLang="fr-FR" i="1" dirty="0" smtClean="0">
                <a:ea typeface="ＭＳ Ｐゴシック" charset="-128"/>
              </a:rPr>
              <a:t>évènement </a:t>
            </a:r>
            <a:r>
              <a:rPr lang="fr-FR" altLang="fr-FR" i="1" dirty="0">
                <a:ea typeface="ＭＳ Ｐゴシック" charset="-128"/>
              </a:rPr>
              <a:t>ou une circonstance associé aux soins qui aurait pu entrainer ou a </a:t>
            </a:r>
            <a:r>
              <a:rPr lang="fr-FR" altLang="fr-FR" i="1" dirty="0" smtClean="0">
                <a:ea typeface="ＭＳ Ｐゴシック" charset="-128"/>
              </a:rPr>
              <a:t>entrainé </a:t>
            </a:r>
            <a:r>
              <a:rPr lang="fr-FR" altLang="fr-FR" i="1" dirty="0">
                <a:ea typeface="ＭＳ Ｐゴシック" charset="-128"/>
              </a:rPr>
              <a:t>une atteinte pour un patient et dont on souhaite qu’</a:t>
            </a:r>
            <a:r>
              <a:rPr lang="fr-FR" altLang="ja-JP" i="1" dirty="0">
                <a:ea typeface="ＭＳ Ｐゴシック" charset="-128"/>
              </a:rPr>
              <a:t>il ne se produise pas de nouveau » </a:t>
            </a:r>
            <a:r>
              <a:rPr lang="fr-FR" altLang="ja-JP" dirty="0">
                <a:ea typeface="ＭＳ Ｐゴシック" charset="-128"/>
              </a:rPr>
              <a:t>(ESPRIT 2013</a:t>
            </a:r>
            <a:r>
              <a:rPr lang="fr-FR" altLang="ja-JP" dirty="0" smtClean="0">
                <a:ea typeface="ＭＳ Ｐゴシック" charset="-128"/>
              </a:rPr>
              <a:t>)</a:t>
            </a:r>
          </a:p>
          <a:p>
            <a:pPr marL="457200" lvl="1" indent="0" algn="just">
              <a:lnSpc>
                <a:spcPct val="150000"/>
              </a:lnSpc>
              <a:buFont typeface="Arial" charset="0"/>
              <a:buNone/>
            </a:pPr>
            <a:endParaRPr lang="fr-FR" altLang="ja-JP" sz="800" dirty="0">
              <a:ea typeface="ＭＳ Ｐゴシック" charset="-128"/>
            </a:endParaRPr>
          </a:p>
          <a:p>
            <a:pPr algn="just"/>
            <a:r>
              <a:rPr lang="fr-FR" altLang="fr-FR" b="1" dirty="0">
                <a:ea typeface="ＭＳ Ｐゴシック" charset="-128"/>
              </a:rPr>
              <a:t>N</a:t>
            </a:r>
            <a:r>
              <a:rPr lang="fr-FR" altLang="fr-FR" b="1" dirty="0" smtClean="0">
                <a:ea typeface="ＭＳ Ｐゴシック" charset="-128"/>
              </a:rPr>
              <a:t>on </a:t>
            </a:r>
            <a:r>
              <a:rPr lang="fr-FR" altLang="fr-FR" b="1" dirty="0">
                <a:ea typeface="ＭＳ Ｐゴシック" charset="-128"/>
              </a:rPr>
              <a:t>souhaité </a:t>
            </a:r>
            <a:r>
              <a:rPr lang="fr-FR" altLang="fr-FR" dirty="0" smtClean="0">
                <a:ea typeface="ＭＳ Ｐゴシック" charset="-128"/>
              </a:rPr>
              <a:t>&amp; </a:t>
            </a:r>
            <a:r>
              <a:rPr lang="fr-FR" altLang="fr-FR" b="1" dirty="0" smtClean="0">
                <a:ea typeface="ＭＳ Ｐゴシック" charset="-128"/>
              </a:rPr>
              <a:t>préjudiciable: </a:t>
            </a:r>
            <a:r>
              <a:rPr lang="fr-FR" altLang="fr-FR" dirty="0" smtClean="0">
                <a:ea typeface="ＭＳ Ｐゴシック" charset="-128"/>
              </a:rPr>
              <a:t>↓ qualité &amp; ↓ sécurité</a:t>
            </a:r>
            <a:endParaRPr lang="fr-FR" altLang="fr-FR" dirty="0">
              <a:ea typeface="ＭＳ Ｐゴシック" charset="-128"/>
            </a:endParaRPr>
          </a:p>
        </p:txBody>
      </p:sp>
      <p:sp>
        <p:nvSpPr>
          <p:cNvPr id="16398" name="Espace réservé du numéro de diapositive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7D1C6F8C-1AAA-7F40-899B-FC23244A4DDC}" type="slidenum">
              <a:rPr lang="fr-FR" altLang="fr-FR" sz="1200">
                <a:solidFill>
                  <a:srgbClr val="898989"/>
                </a:solidFill>
              </a:rPr>
              <a:pPr eaLnBrk="1" hangingPunct="1"/>
              <a:t>2</a:t>
            </a:fld>
            <a:endParaRPr lang="fr-FR" altLang="fr-FR" sz="1200">
              <a:solidFill>
                <a:srgbClr val="898989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59125" y="2016697"/>
            <a:ext cx="114935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1953197"/>
            <a:ext cx="1247775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1" name="Double flèche horizontale 20"/>
          <p:cNvSpPr/>
          <p:nvPr/>
        </p:nvSpPr>
        <p:spPr>
          <a:xfrm>
            <a:off x="3994150" y="2456434"/>
            <a:ext cx="1216025" cy="484188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06875" y="1451547"/>
            <a:ext cx="10033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9325" y="1210247"/>
            <a:ext cx="687388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2731" y="2140283"/>
            <a:ext cx="7413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7050" y="1200722"/>
            <a:ext cx="70326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48596" y="1210247"/>
            <a:ext cx="701675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44714" y="1210946"/>
            <a:ext cx="8302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97669" y="2140283"/>
            <a:ext cx="731837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44725" y="2144299"/>
            <a:ext cx="796323" cy="79632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67421" y="2140283"/>
            <a:ext cx="640304" cy="69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18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15213" y="3632454"/>
            <a:ext cx="9128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>
          <a:xfrm>
            <a:off x="457200" y="864032"/>
            <a:ext cx="8229600" cy="52621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altLang="fr-FR" b="1" dirty="0" smtClean="0">
                <a:ea typeface="ＭＳ Ｐゴシック" charset="-128"/>
              </a:rPr>
              <a:t>EIAS fréquents </a:t>
            </a:r>
            <a:r>
              <a:rPr lang="fr-FR" altLang="fr-FR" b="1" dirty="0">
                <a:ea typeface="ＭＳ Ｐゴシック" charset="-128"/>
              </a:rPr>
              <a:t>en </a:t>
            </a:r>
            <a:r>
              <a:rPr lang="fr-FR" altLang="fr-FR" b="1" dirty="0" smtClean="0">
                <a:ea typeface="ＭＳ Ｐゴシック" charset="-128"/>
              </a:rPr>
              <a:t>MG</a:t>
            </a:r>
            <a:endParaRPr lang="fr-FR" altLang="fr-FR" b="1" dirty="0">
              <a:ea typeface="ＭＳ Ｐゴシック" charset="-128"/>
            </a:endParaRPr>
          </a:p>
          <a:p>
            <a:pPr lvl="1">
              <a:lnSpc>
                <a:spcPct val="150000"/>
              </a:lnSpc>
            </a:pPr>
            <a:r>
              <a:rPr lang="fr-FR" altLang="fr-FR" sz="1800" dirty="0">
                <a:ea typeface="ＭＳ Ｐゴシック" charset="-128"/>
              </a:rPr>
              <a:t>1 EIAS / 2 jour, détecté par MG </a:t>
            </a:r>
            <a:r>
              <a:rPr lang="fr-FR" altLang="fr-FR" sz="1600" dirty="0">
                <a:ea typeface="ＭＳ Ｐゴシック" charset="-128"/>
              </a:rPr>
              <a:t>(</a:t>
            </a:r>
            <a:r>
              <a:rPr lang="fr-FR" altLang="fr-FR" sz="1600" dirty="0" smtClean="0">
                <a:ea typeface="ＭＳ Ｐゴシック" charset="-128"/>
              </a:rPr>
              <a:t>ESPRIT)</a:t>
            </a:r>
          </a:p>
          <a:p>
            <a:pPr lvl="1">
              <a:lnSpc>
                <a:spcPct val="150000"/>
              </a:lnSpc>
            </a:pPr>
            <a:r>
              <a:rPr lang="fr-FR" altLang="fr-FR" sz="1800" dirty="0" smtClean="0">
                <a:ea typeface="ＭＳ Ｐゴシック" charset="-128"/>
              </a:rPr>
              <a:t>1 </a:t>
            </a:r>
            <a:r>
              <a:rPr lang="fr-FR" altLang="fr-FR" sz="1800" dirty="0">
                <a:ea typeface="ＭＳ Ｐゴシック" charset="-128"/>
              </a:rPr>
              <a:t>EIAS / jour, </a:t>
            </a:r>
            <a:r>
              <a:rPr lang="fr-FR" altLang="fr-FR" sz="1800" dirty="0" smtClean="0">
                <a:ea typeface="ＭＳ Ｐゴシック" charset="-128"/>
              </a:rPr>
              <a:t>‘’ ‘’ ‘’ </a:t>
            </a:r>
            <a:r>
              <a:rPr lang="fr-FR" altLang="fr-FR" sz="1600" dirty="0" smtClean="0">
                <a:ea typeface="ＭＳ Ｐゴシック" charset="-128"/>
              </a:rPr>
              <a:t>(ECOGEN)</a:t>
            </a:r>
          </a:p>
          <a:p>
            <a:pPr lvl="1">
              <a:lnSpc>
                <a:spcPct val="150000"/>
              </a:lnSpc>
            </a:pPr>
            <a:r>
              <a:rPr lang="fr-FR" altLang="fr-FR" sz="1800" dirty="0" smtClean="0">
                <a:ea typeface="ＭＳ Ｐゴシック" charset="-128"/>
              </a:rPr>
              <a:t>3 EIAS </a:t>
            </a:r>
            <a:r>
              <a:rPr lang="fr-FR" altLang="fr-FR" sz="1800" dirty="0">
                <a:ea typeface="ＭＳ Ｐゴシック" charset="-128"/>
              </a:rPr>
              <a:t>/ jour, </a:t>
            </a:r>
            <a:r>
              <a:rPr lang="fr-FR" altLang="fr-FR" sz="1800" dirty="0" smtClean="0">
                <a:ea typeface="ＭＳ Ｐゴシック" charset="-128"/>
              </a:rPr>
              <a:t>revue </a:t>
            </a:r>
            <a:r>
              <a:rPr lang="fr-FR" altLang="fr-FR" sz="1800" dirty="0">
                <a:ea typeface="ＭＳ Ｐゴシック" charset="-128"/>
              </a:rPr>
              <a:t>littérature internationale </a:t>
            </a:r>
            <a:r>
              <a:rPr lang="fr-FR" altLang="fr-FR" sz="1600" dirty="0" smtClean="0">
                <a:ea typeface="ＭＳ Ｐゴシック" charset="-128"/>
              </a:rPr>
              <a:t>(thèse 2012</a:t>
            </a:r>
            <a:r>
              <a:rPr lang="fr-FR" altLang="fr-FR" sz="1600" dirty="0">
                <a:ea typeface="ＭＳ Ｐゴシック" charset="-128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fr-FR" altLang="fr-FR" b="1" dirty="0" smtClean="0">
                <a:ea typeface="ＭＳ Ｐゴシック" charset="-128"/>
              </a:rPr>
              <a:t>¾ </a:t>
            </a:r>
            <a:r>
              <a:rPr lang="fr-FR" altLang="fr-FR" b="1" dirty="0">
                <a:ea typeface="ＭＳ Ｐゴシック" charset="-128"/>
              </a:rPr>
              <a:t>des cas sans </a:t>
            </a:r>
            <a:r>
              <a:rPr lang="fr-FR" altLang="fr-FR" b="1" dirty="0" smtClean="0">
                <a:ea typeface="ＭＳ Ｐゴシック" charset="-128"/>
              </a:rPr>
              <a:t>conséquence</a:t>
            </a:r>
            <a:r>
              <a:rPr lang="fr-FR" altLang="fr-FR" dirty="0" smtClean="0">
                <a:ea typeface="ＭＳ Ｐゴシック" charset="-128"/>
              </a:rPr>
              <a:t> </a:t>
            </a:r>
            <a:r>
              <a:rPr lang="is-IS" altLang="fr-FR" sz="1600" dirty="0" smtClean="0">
                <a:ea typeface="ＭＳ Ｐゴシック" charset="-128"/>
              </a:rPr>
              <a:t>… mais pas sans cause !</a:t>
            </a:r>
            <a:endParaRPr lang="fr-FR" altLang="fr-FR" sz="1600" dirty="0">
              <a:ea typeface="ＭＳ Ｐゴシック" charset="-12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59125" y="4932617"/>
            <a:ext cx="114935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4869117"/>
            <a:ext cx="1247775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Double flèche horizontale 5"/>
          <p:cNvSpPr/>
          <p:nvPr/>
        </p:nvSpPr>
        <p:spPr>
          <a:xfrm>
            <a:off x="3994150" y="5521579"/>
            <a:ext cx="1216025" cy="484188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65588" y="4326192"/>
            <a:ext cx="5794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48150" y="4516692"/>
            <a:ext cx="10033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2688" y="3691350"/>
            <a:ext cx="549275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16050" y="5356479"/>
            <a:ext cx="549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65325" y="4369054"/>
            <a:ext cx="549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7"/>
          <p:cNvSpPr txBox="1"/>
          <p:nvPr/>
        </p:nvSpPr>
        <p:spPr>
          <a:xfrm>
            <a:off x="49847" y="4404133"/>
            <a:ext cx="2066925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800" b="1" dirty="0" smtClean="0">
                <a:solidFill>
                  <a:schemeClr val="accent6"/>
                </a:solidFill>
                <a:ea typeface="ＭＳ Ｐゴシック" charset="0"/>
                <a:cs typeface="ＭＳ Ｐゴシック" charset="0"/>
              </a:rPr>
              <a:t>CAUSES </a:t>
            </a:r>
            <a:r>
              <a:rPr lang="fr-FR" sz="1200" dirty="0" smtClean="0">
                <a:solidFill>
                  <a:schemeClr val="accent6"/>
                </a:solidFill>
                <a:ea typeface="ＭＳ Ｐゴシック" charset="0"/>
                <a:cs typeface="ＭＳ Ｐゴシック" charset="0"/>
              </a:rPr>
              <a:t>(PROFONDES)</a:t>
            </a:r>
            <a:endParaRPr lang="fr-FR" sz="1200" dirty="0">
              <a:solidFill>
                <a:schemeClr val="accent6"/>
              </a:solidFill>
              <a:ea typeface="ＭＳ Ｐゴシック" charset="0"/>
              <a:cs typeface="ＭＳ Ｐゴシック" charset="0"/>
            </a:endParaRPr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1690687" y="3974358"/>
            <a:ext cx="2301876" cy="41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2514600" y="4488373"/>
            <a:ext cx="1470026" cy="1076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2147888" y="4564825"/>
            <a:ext cx="1844675" cy="12620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15213" y="4494467"/>
            <a:ext cx="9128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43899" y="4488373"/>
            <a:ext cx="8858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48425" y="4608767"/>
            <a:ext cx="5588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77138" y="5473954"/>
            <a:ext cx="5969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" name="Image 716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50263" y="5521579"/>
            <a:ext cx="5873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172" name="Connecteur droit avec flèche 7171"/>
          <p:cNvCxnSpPr/>
          <p:nvPr/>
        </p:nvCxnSpPr>
        <p:spPr>
          <a:xfrm>
            <a:off x="5053013" y="4869117"/>
            <a:ext cx="12842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173" name="Rectangle 7172"/>
          <p:cNvSpPr>
            <a:spLocks noChangeArrowheads="1"/>
          </p:cNvSpPr>
          <p:nvPr/>
        </p:nvSpPr>
        <p:spPr bwMode="auto">
          <a:xfrm>
            <a:off x="5856288" y="5164392"/>
            <a:ext cx="1754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fr-FR" altLang="fr-FR" sz="1800" b="1">
                <a:solidFill>
                  <a:srgbClr val="FF0000"/>
                </a:solidFill>
              </a:rPr>
              <a:t>CONSEQUENCES</a:t>
            </a:r>
          </a:p>
        </p:txBody>
      </p:sp>
      <p:sp>
        <p:nvSpPr>
          <p:cNvPr id="17435" name="Espace réservé du numéro de diapositive 1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64895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6EACBDB7-6081-0046-A9FA-2DEB8AAA6663}" type="slidenum">
              <a:rPr lang="fr-FR" altLang="fr-FR" sz="1200">
                <a:solidFill>
                  <a:srgbClr val="898989"/>
                </a:solidFill>
              </a:rPr>
              <a:pPr eaLnBrk="1" hangingPunct="1"/>
              <a:t>3</a:t>
            </a:fld>
            <a:endParaRPr lang="fr-FR" altLang="fr-FR" sz="1200">
              <a:solidFill>
                <a:srgbClr val="898989"/>
              </a:solidFill>
            </a:endParaRPr>
          </a:p>
        </p:txBody>
      </p:sp>
      <p:sp>
        <p:nvSpPr>
          <p:cNvPr id="35" name="Titre 1"/>
          <p:cNvSpPr>
            <a:spLocks noGrp="1"/>
          </p:cNvSpPr>
          <p:nvPr>
            <p:ph type="title"/>
          </p:nvPr>
        </p:nvSpPr>
        <p:spPr>
          <a:xfrm>
            <a:off x="1182688" y="188913"/>
            <a:ext cx="6916737" cy="557212"/>
          </a:xfrm>
        </p:spPr>
        <p:txBody>
          <a:bodyPr>
            <a:normAutofit/>
          </a:bodyPr>
          <a:lstStyle/>
          <a:p>
            <a:r>
              <a:rPr lang="fr-FR" altLang="fr-FR" b="1" dirty="0" smtClean="0">
                <a:solidFill>
                  <a:srgbClr val="1F497D"/>
                </a:solidFill>
                <a:ea typeface="ＭＳ Ｐゴシック" charset="-128"/>
              </a:rPr>
              <a:t>De quoi parlons-nous ? (2)</a:t>
            </a:r>
            <a:endParaRPr lang="fr-FR" altLang="fr-FR" b="1" dirty="0">
              <a:solidFill>
                <a:srgbClr val="1F497D"/>
              </a:solidFill>
              <a:ea typeface="ＭＳ Ｐゴシック" charset="-128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762544" y="4977067"/>
            <a:ext cx="360000" cy="360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4355306" y="4011436"/>
            <a:ext cx="360000" cy="360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6770688" y="5499249"/>
            <a:ext cx="360000" cy="360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8160725" y="3904280"/>
            <a:ext cx="360000" cy="360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8160725" y="4658342"/>
            <a:ext cx="360000" cy="360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8160725" y="5403673"/>
            <a:ext cx="360000" cy="360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71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7173" grpId="0"/>
      <p:bldP spid="16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« Conclusion » : Sécurité des patients en 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58952"/>
            <a:ext cx="8229600" cy="18135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dirty="0" smtClean="0"/>
              <a:t>Intérêt pour tous : </a:t>
            </a:r>
            <a:r>
              <a:rPr lang="fr-FR" sz="1800" dirty="0" smtClean="0"/>
              <a:t>étudiants - futurs professionnels de santé, professionnels en exercice et usagers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Engagement de la MG à l’université Lyon 1</a:t>
            </a:r>
          </a:p>
          <a:p>
            <a:pPr lvl="2"/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22353"/>
              </p:ext>
            </p:extLst>
          </p:nvPr>
        </p:nvGraphicFramePr>
        <p:xfrm>
          <a:off x="353568" y="2584704"/>
          <a:ext cx="8485632" cy="356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2816"/>
                <a:gridCol w="4242816"/>
              </a:tblGrid>
              <a:tr h="56749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ENSEIGNEMENT</a:t>
                      </a:r>
                      <a:endParaRPr lang="fr-FR" sz="2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RECHERCHE</a:t>
                      </a:r>
                      <a:endParaRPr lang="fr-FR" sz="2400" dirty="0"/>
                    </a:p>
                  </a:txBody>
                  <a:tcPr anchor="ctr" anchorCtr="1"/>
                </a:tc>
              </a:tr>
              <a:tr h="56749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Formations dédiées « Sécurité des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patients » (SP) pour</a:t>
                      </a:r>
                      <a:r>
                        <a:rPr lang="fr-FR" sz="1600" baseline="0" dirty="0" smtClean="0"/>
                        <a:t> les internes en MG</a:t>
                      </a:r>
                      <a:endParaRPr lang="fr-FR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Signalement des</a:t>
                      </a:r>
                      <a:r>
                        <a:rPr lang="fr-FR" sz="1600" baseline="0" dirty="0" smtClean="0"/>
                        <a:t> EI par les professionnels</a:t>
                      </a:r>
                      <a:endParaRPr lang="fr-FR" sz="1600" dirty="0" smtClean="0"/>
                    </a:p>
                  </a:txBody>
                  <a:tcPr anchor="ctr" anchorCtr="1"/>
                </a:tc>
              </a:tr>
              <a:tr h="7957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Interventions en</a:t>
                      </a:r>
                      <a:r>
                        <a:rPr lang="fr-FR" sz="1600" baseline="0" dirty="0" smtClean="0"/>
                        <a:t> second cycle</a:t>
                      </a:r>
                      <a:endParaRPr lang="fr-FR" sz="1600" dirty="0" smtClean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Epidémiologie des EIs en ville (ECOGEN, ESPRIT, PRisM,</a:t>
                      </a:r>
                      <a:r>
                        <a:rPr lang="fr-FR" sz="1600" baseline="0" dirty="0" smtClean="0"/>
                        <a:t> INPACT)</a:t>
                      </a:r>
                      <a:endParaRPr lang="fr-FR" sz="1600" dirty="0"/>
                    </a:p>
                  </a:txBody>
                  <a:tcPr anchor="ctr" anchorCtr="1"/>
                </a:tc>
              </a:tr>
              <a:tr h="7957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Formations SP pour</a:t>
                      </a:r>
                      <a:r>
                        <a:rPr lang="fr-FR" sz="1600" baseline="0" dirty="0" smtClean="0"/>
                        <a:t> les MSU (Maîtres de Stage des Universités)</a:t>
                      </a:r>
                      <a:endParaRPr lang="fr-FR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Outils d’analyse des EIs </a:t>
                      </a:r>
                      <a:r>
                        <a:rPr lang="fr-FR" sz="1600" baseline="0" dirty="0" smtClean="0"/>
                        <a:t>en ville (trouver leurs causes pour « boucher les failles »)</a:t>
                      </a:r>
                      <a:endParaRPr lang="fr-FR" sz="1600" dirty="0"/>
                    </a:p>
                  </a:txBody>
                  <a:tcPr anchor="ctr" anchorCtr="1"/>
                </a:tc>
              </a:tr>
              <a:tr h="7957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Formations SP professionnels</a:t>
                      </a:r>
                      <a:r>
                        <a:rPr lang="fr-FR" sz="1600" baseline="0" dirty="0" smtClean="0"/>
                        <a:t> de santé en ambulatoire</a:t>
                      </a:r>
                      <a:endParaRPr lang="fr-FR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Evaluation des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compétences des professionnels en matière de SP (Culture</a:t>
                      </a:r>
                      <a:r>
                        <a:rPr lang="fr-FR" sz="1600" baseline="0" dirty="0" smtClean="0"/>
                        <a:t> de sécurité)</a:t>
                      </a:r>
                      <a:endParaRPr lang="fr-FR" sz="1600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53568" y="3129280"/>
            <a:ext cx="4235728" cy="14528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INITIALE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58672" y="4582160"/>
            <a:ext cx="4230624" cy="16180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FORMATION CONTINUE</a:t>
            </a:r>
            <a:endParaRPr lang="fr-FR" dirty="0"/>
          </a:p>
        </p:txBody>
      </p:sp>
      <p:sp>
        <p:nvSpPr>
          <p:cNvPr id="12" name="Flèche en arc 11"/>
          <p:cNvSpPr/>
          <p:nvPr/>
        </p:nvSpPr>
        <p:spPr>
          <a:xfrm>
            <a:off x="3759720" y="3754120"/>
            <a:ext cx="1655560" cy="1600200"/>
          </a:xfrm>
          <a:prstGeom prst="circularArrow">
            <a:avLst>
              <a:gd name="adj1" fmla="val 2831"/>
              <a:gd name="adj2" fmla="val 1872173"/>
              <a:gd name="adj3" fmla="val 7251041"/>
              <a:gd name="adj4" fmla="val 11050582"/>
              <a:gd name="adj5" fmla="val 8755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96384" y="3129280"/>
            <a:ext cx="4242816" cy="30709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PROJETS DE RECHERCHE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105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initiale en MG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280" y="990600"/>
            <a:ext cx="7830820" cy="5486400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>
                <a:solidFill>
                  <a:schemeClr val="tx2"/>
                </a:solidFill>
              </a:rPr>
              <a:t>Symposium « Erreur médicale en Médecine Générale » (2008)</a:t>
            </a:r>
          </a:p>
          <a:p>
            <a:pPr marL="0" indent="0" algn="ctr">
              <a:buNone/>
            </a:pPr>
            <a:r>
              <a:rPr lang="fr-FR" sz="1600" dirty="0" smtClean="0"/>
              <a:t>Volonté du DMG de traiter d’un sujet complexe et « sensible »</a:t>
            </a:r>
          </a:p>
          <a:p>
            <a:pPr marL="0" indent="0" algn="ctr">
              <a:buNone/>
            </a:pPr>
            <a:r>
              <a:rPr lang="fr-FR" sz="1600" dirty="0" smtClean="0"/>
              <a:t>Enseignement pluri professionnel (MG, pharmacien,...) pour les internes et MSU</a:t>
            </a:r>
          </a:p>
          <a:p>
            <a:pPr marL="0" indent="0" algn="ctr">
              <a:buNone/>
            </a:pPr>
            <a:endParaRPr lang="fr-FR" sz="1600" dirty="0" smtClean="0"/>
          </a:p>
          <a:p>
            <a:pPr marL="274637" lvl="1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 smtClean="0">
                <a:solidFill>
                  <a:schemeClr val="tx2"/>
                </a:solidFill>
              </a:rPr>
              <a:t>Séminaire « Erreur médicale en MG » (2008 - 2015)</a:t>
            </a:r>
          </a:p>
          <a:p>
            <a:pPr marL="0" indent="0" algn="ctr">
              <a:buNone/>
            </a:pPr>
            <a:r>
              <a:rPr lang="fr-FR" sz="1600" dirty="0" smtClean="0"/>
              <a:t>Prolongation du symposium</a:t>
            </a:r>
          </a:p>
          <a:p>
            <a:pPr marL="0" indent="0" algn="ctr">
              <a:buNone/>
            </a:pPr>
            <a:r>
              <a:rPr lang="fr-FR" sz="1600" dirty="0" smtClean="0"/>
              <a:t>Ateliers optionnels: groupes d’analyses d’EIs pour les internes (comprendre les causes </a:t>
            </a:r>
            <a:r>
              <a:rPr lang="fr-FR" sz="1600" u="sng" dirty="0" smtClean="0"/>
              <a:t>&amp;</a:t>
            </a:r>
            <a:r>
              <a:rPr lang="fr-FR" sz="1600" dirty="0" smtClean="0"/>
              <a:t> dimension de soutien aux « soignants secondes victimes »)</a:t>
            </a:r>
          </a:p>
          <a:p>
            <a:pPr marL="0" indent="0" algn="ctr">
              <a:buNone/>
            </a:pPr>
            <a:endParaRPr lang="fr-FR" sz="1600" dirty="0"/>
          </a:p>
          <a:p>
            <a:pPr marL="0" indent="0" algn="ctr">
              <a:buNone/>
            </a:pPr>
            <a:endParaRPr lang="fr-FR" sz="1600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chemeClr val="tx2"/>
                </a:solidFill>
              </a:rPr>
              <a:t>Ateliers « sécurité du patient » (2015-)</a:t>
            </a:r>
          </a:p>
          <a:p>
            <a:pPr marL="0" indent="0" algn="ctr">
              <a:buNone/>
            </a:pPr>
            <a:r>
              <a:rPr lang="fr-FR" sz="1600" dirty="0" smtClean="0"/>
              <a:t>« Raffinage » des enseignements précédents</a:t>
            </a:r>
          </a:p>
          <a:p>
            <a:pPr marL="0" indent="0" algn="ctr">
              <a:buNone/>
            </a:pPr>
            <a:r>
              <a:rPr lang="fr-FR" sz="1600" dirty="0" smtClean="0"/>
              <a:t>Outils pratiques pour sécuriser sa pratique (analyser &amp; partager)</a:t>
            </a:r>
          </a:p>
          <a:p>
            <a:pPr marL="0" indent="0" algn="ctr">
              <a:buNone/>
            </a:pPr>
            <a:endParaRPr lang="fr-FR" sz="1800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3901440" y="2407920"/>
            <a:ext cx="0" cy="71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3901440" y="4318000"/>
            <a:ext cx="0" cy="721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ccolade fermante 8"/>
          <p:cNvSpPr/>
          <p:nvPr/>
        </p:nvSpPr>
        <p:spPr>
          <a:xfrm>
            <a:off x="7498080" y="1076960"/>
            <a:ext cx="548640" cy="172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Accolade fermante 9"/>
          <p:cNvSpPr/>
          <p:nvPr/>
        </p:nvSpPr>
        <p:spPr>
          <a:xfrm>
            <a:off x="7498080" y="3164840"/>
            <a:ext cx="548640" cy="2992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8046720" y="4507011"/>
            <a:ext cx="1137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5">
                    <a:lumMod val="75000"/>
                  </a:schemeClr>
                </a:solidFill>
              </a:rPr>
              <a:t>Thèses (contenus &amp; évaluation)</a:t>
            </a:r>
            <a:endParaRPr lang="fr-FR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046720" y="1695231"/>
            <a:ext cx="1036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5">
                    <a:lumMod val="75000"/>
                  </a:schemeClr>
                </a:solidFill>
              </a:rPr>
              <a:t>Thèses (contenus)</a:t>
            </a:r>
            <a:endParaRPr lang="fr-FR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55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 initiale en MG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44062"/>
            <a:ext cx="8310880" cy="543481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2"/>
                </a:solidFill>
              </a:rPr>
              <a:t>Tutorat et sécurité du patient (2014-)</a:t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1600" dirty="0" smtClean="0"/>
              <a:t>Groupes pilotes avec GEP dédiés à l’analyse de situations d’EIs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r-FR" sz="1600" dirty="0" smtClean="0"/>
              <a:t>Thèse (évaluation &amp; modalités souhaitables en vue d’une généralisation)</a:t>
            </a:r>
          </a:p>
          <a:p>
            <a:pPr marL="0" indent="0" algn="ctr">
              <a:lnSpc>
                <a:spcPct val="150000"/>
              </a:lnSpc>
              <a:buNone/>
            </a:pPr>
            <a:endParaRPr lang="fr-FR" sz="8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2"/>
                </a:solidFill>
              </a:rPr>
              <a:t>Fiche de déclaration d’un EI par l’interne (2014-)</a:t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1600" dirty="0" smtClean="0"/>
              <a:t>Constat d’internes en difficulté suite à la survenue d’un EI</a:t>
            </a:r>
            <a:br>
              <a:rPr lang="fr-FR" sz="1600" dirty="0" smtClean="0"/>
            </a:br>
            <a:r>
              <a:rPr lang="fr-FR" sz="1600" dirty="0" smtClean="0"/>
              <a:t>Formalisation d’une démarche de supervision </a:t>
            </a:r>
            <a:r>
              <a:rPr lang="fr-FR" sz="1600" dirty="0"/>
              <a:t>par un enseignant du CUMG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r-FR" sz="1600" dirty="0" smtClean="0"/>
              <a:t>Fiche disponible dans le portfolio</a:t>
            </a:r>
          </a:p>
          <a:p>
            <a:pPr marL="0" indent="0" algn="ctr">
              <a:lnSpc>
                <a:spcPct val="150000"/>
              </a:lnSpc>
              <a:buNone/>
            </a:pPr>
            <a:endParaRPr lang="fr-FR" sz="8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2"/>
                </a:solidFill>
              </a:rPr>
              <a:t>Interventions en second cycle (2012-)</a:t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1600" dirty="0" smtClean="0"/>
              <a:t>Sensibilisation précoce et dédiée !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r-FR" sz="1600" dirty="0" smtClean="0"/>
              <a:t>Apports d’enseignants cliniciens, formés en SP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0628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continue</a:t>
            </a:r>
            <a:endParaRPr lang="fr-FR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21920" y="650240"/>
            <a:ext cx="8910320" cy="5699760"/>
          </a:xfrm>
        </p:spPr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fr-FR" dirty="0" smtClean="0">
                <a:solidFill>
                  <a:schemeClr val="tx2"/>
                </a:solidFill>
              </a:rPr>
              <a:t>Formation des MSU sur la sécurité des patients (2008-)</a:t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1600" dirty="0" smtClean="0"/>
              <a:t>Dans le cadre de la FPC, puis du DPC et du FAF</a:t>
            </a:r>
            <a:br>
              <a:rPr lang="fr-FR" sz="1600" dirty="0" smtClean="0"/>
            </a:br>
            <a:r>
              <a:rPr lang="fr-FR" sz="1600" dirty="0" smtClean="0"/>
              <a:t>Valorisation de l’expérience acquise en formation initiale (&amp; inversement)</a:t>
            </a:r>
          </a:p>
          <a:p>
            <a:pPr marL="0" indent="0" algn="ctr">
              <a:lnSpc>
                <a:spcPct val="200000"/>
              </a:lnSpc>
              <a:buNone/>
            </a:pPr>
            <a:endParaRPr lang="fr-FR" sz="8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2"/>
                </a:solidFill>
              </a:rPr>
              <a:t>Formation des MSU à la supervision d’un EI rencontré par l’interne en stage (2015-)</a:t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1600" dirty="0" smtClean="0"/>
              <a:t>Constat d’internes en difficulté suite à la survenue d’un EI en Stage niveau 1/2</a:t>
            </a:r>
            <a:br>
              <a:rPr lang="fr-FR" sz="1600" dirty="0" smtClean="0"/>
            </a:br>
            <a:r>
              <a:rPr lang="fr-FR" sz="1600" dirty="0" smtClean="0"/>
              <a:t>Formation des MSU / tuteurs à la supervision de situations, souvent complexes</a:t>
            </a:r>
          </a:p>
          <a:p>
            <a:pPr marL="0" indent="0" algn="ctr">
              <a:lnSpc>
                <a:spcPct val="200000"/>
              </a:lnSpc>
              <a:buNone/>
            </a:pPr>
            <a:endParaRPr lang="fr-FR" sz="8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fr-FR" dirty="0" smtClean="0">
                <a:solidFill>
                  <a:schemeClr val="tx2"/>
                </a:solidFill>
              </a:rPr>
              <a:t>Formation des MG sur la sécurité des patients (2011-)</a:t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1600" dirty="0" smtClean="0"/>
              <a:t>Dans le cadre du CLU Lyon 1</a:t>
            </a:r>
          </a:p>
        </p:txBody>
      </p:sp>
    </p:spTree>
    <p:extLst>
      <p:ext uri="{BB962C8B-B14F-4D97-AF65-F5344CB8AC3E}">
        <p14:creationId xmlns:p14="http://schemas.microsoft.com/office/powerpoint/2010/main" val="121724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Recherche en SP en MG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4940" y="759460"/>
            <a:ext cx="8920480" cy="58064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>
                <a:solidFill>
                  <a:schemeClr val="accent2"/>
                </a:solidFill>
              </a:rPr>
              <a:t>Thématique de recherche du CUMG depuis plus de 10 ans</a:t>
            </a:r>
          </a:p>
          <a:p>
            <a:pPr>
              <a:lnSpc>
                <a:spcPct val="150000"/>
              </a:lnSpc>
            </a:pPr>
            <a:endParaRPr lang="fr-FR" sz="800" dirty="0" smtClean="0"/>
          </a:p>
          <a:p>
            <a:pPr lvl="1"/>
            <a:r>
              <a:rPr lang="fr-FR" dirty="0" smtClean="0">
                <a:solidFill>
                  <a:schemeClr val="tx2"/>
                </a:solidFill>
              </a:rPr>
              <a:t>16 thèses d’exercice en </a:t>
            </a:r>
            <a:r>
              <a:rPr lang="fr-FR" dirty="0" smtClean="0">
                <a:solidFill>
                  <a:schemeClr val="tx2"/>
                </a:solidFill>
              </a:rPr>
              <a:t>MG, </a:t>
            </a:r>
            <a:r>
              <a:rPr lang="fr-FR" smtClean="0">
                <a:solidFill>
                  <a:schemeClr val="tx2"/>
                </a:solidFill>
              </a:rPr>
              <a:t>6 publications</a:t>
            </a:r>
            <a:endParaRPr lang="fr-FR" sz="1800" dirty="0" smtClean="0"/>
          </a:p>
          <a:p>
            <a:pPr lvl="2">
              <a:lnSpc>
                <a:spcPct val="150000"/>
              </a:lnSpc>
            </a:pPr>
            <a:r>
              <a:rPr lang="fr-FR" sz="1400" dirty="0" smtClean="0"/>
              <a:t>Conséquences de la survenue d’EIs sur les </a:t>
            </a:r>
            <a:r>
              <a:rPr lang="fr-FR" sz="1400" dirty="0" err="1" smtClean="0"/>
              <a:t>MGs</a:t>
            </a:r>
            <a:endParaRPr lang="fr-FR" sz="1400" dirty="0" smtClean="0"/>
          </a:p>
          <a:p>
            <a:pPr lvl="2">
              <a:lnSpc>
                <a:spcPct val="150000"/>
              </a:lnSpc>
            </a:pPr>
            <a:r>
              <a:rPr lang="fr-FR" sz="1400" dirty="0" smtClean="0"/>
              <a:t>Signalement des EIs par les </a:t>
            </a:r>
            <a:r>
              <a:rPr lang="fr-FR" sz="1400" dirty="0" err="1" smtClean="0"/>
              <a:t>MGs</a:t>
            </a:r>
            <a:r>
              <a:rPr lang="fr-FR" sz="1400" dirty="0" smtClean="0"/>
              <a:t> et outils /modalités d’analyse d’EIs en ambulatoire</a:t>
            </a:r>
            <a:endParaRPr lang="fr-FR" sz="1400" dirty="0"/>
          </a:p>
          <a:p>
            <a:pPr lvl="2">
              <a:lnSpc>
                <a:spcPct val="150000"/>
              </a:lnSpc>
            </a:pPr>
            <a:r>
              <a:rPr lang="fr-FR" sz="1400" dirty="0" smtClean="0"/>
              <a:t>Evaluation des compétences des étudiants en matière de sécurité (culture de sécurité)</a:t>
            </a:r>
          </a:p>
          <a:p>
            <a:pPr lvl="2">
              <a:lnSpc>
                <a:spcPct val="150000"/>
              </a:lnSpc>
            </a:pPr>
            <a:r>
              <a:rPr lang="fr-FR" sz="1400" dirty="0" smtClean="0"/>
              <a:t>Evaluation des enseignements sur la SP</a:t>
            </a:r>
            <a:r>
              <a:rPr lang="is-IS" sz="1400" dirty="0" smtClean="0"/>
              <a:t>…</a:t>
            </a:r>
          </a:p>
          <a:p>
            <a:pPr lvl="1">
              <a:lnSpc>
                <a:spcPct val="200000"/>
              </a:lnSpc>
            </a:pPr>
            <a:r>
              <a:rPr lang="is-IS" dirty="0" smtClean="0">
                <a:solidFill>
                  <a:schemeClr val="tx2"/>
                </a:solidFill>
              </a:rPr>
              <a:t>Plusieurs recherches financées</a:t>
            </a:r>
            <a:endParaRPr lang="fr-FR" dirty="0"/>
          </a:p>
          <a:p>
            <a:pPr lvl="2">
              <a:lnSpc>
                <a:spcPct val="150000"/>
              </a:lnSpc>
            </a:pPr>
            <a:r>
              <a:rPr lang="fr-FR" dirty="0" smtClean="0"/>
              <a:t>Développées au sein de Lyon 1, en lien avec partenaires locaux et nationaux</a:t>
            </a:r>
          </a:p>
          <a:p>
            <a:pPr lvl="2">
              <a:lnSpc>
                <a:spcPct val="150000"/>
              </a:lnSpc>
            </a:pPr>
            <a:r>
              <a:rPr lang="fr-FR" dirty="0" smtClean="0"/>
              <a:t>Participation à plusieurs projets nationaux (exemple: ESPRIT)</a:t>
            </a:r>
          </a:p>
          <a:p>
            <a:pPr lvl="2">
              <a:lnSpc>
                <a:spcPct val="150000"/>
              </a:lnSpc>
            </a:pPr>
            <a:r>
              <a:rPr lang="fr-FR" dirty="0" smtClean="0"/>
              <a:t>Visibilité institutionnelle (DGOS, HAS, IQS</a:t>
            </a:r>
            <a:r>
              <a:rPr lang="is-IS" dirty="0" smtClean="0"/>
              <a:t>…)</a:t>
            </a:r>
          </a:p>
          <a:p>
            <a:pPr>
              <a:lnSpc>
                <a:spcPct val="150000"/>
              </a:lnSpc>
            </a:pPr>
            <a:r>
              <a:rPr lang="is-IS" dirty="0" smtClean="0">
                <a:solidFill>
                  <a:schemeClr val="accent2"/>
                </a:solidFill>
              </a:rPr>
              <a:t>Construction progressive et cohérente entre les recherches</a:t>
            </a:r>
          </a:p>
        </p:txBody>
      </p:sp>
    </p:spTree>
    <p:extLst>
      <p:ext uri="{BB962C8B-B14F-4D97-AF65-F5344CB8AC3E}">
        <p14:creationId xmlns:p14="http://schemas.microsoft.com/office/powerpoint/2010/main" val="158867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 en SP en MG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760" y="844062"/>
            <a:ext cx="8930640" cy="5495778"/>
          </a:xfrm>
        </p:spPr>
        <p:txBody>
          <a:bodyPr/>
          <a:lstStyle/>
          <a:p>
            <a:r>
              <a:rPr lang="fr-FR" dirty="0" smtClean="0"/>
              <a:t>Exemple 1: CADYA </a:t>
            </a:r>
            <a:r>
              <a:rPr lang="fr-FR" sz="1600" dirty="0" smtClean="0"/>
              <a:t>(</a:t>
            </a:r>
            <a:r>
              <a:rPr lang="fr-FR" sz="1600" dirty="0" err="1" smtClean="0"/>
              <a:t>CAtégories</a:t>
            </a:r>
            <a:r>
              <a:rPr lang="fr-FR" sz="1600" dirty="0" smtClean="0"/>
              <a:t> des DYsfonctionnements en Ambulatoire)</a:t>
            </a:r>
            <a:endParaRPr lang="fr-FR" dirty="0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848284010"/>
              </p:ext>
            </p:extLst>
          </p:nvPr>
        </p:nvGraphicFramePr>
        <p:xfrm>
          <a:off x="111760" y="1300480"/>
          <a:ext cx="893064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3390900" y="5330484"/>
            <a:ext cx="2726010" cy="461665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FORMATION</a:t>
            </a:r>
            <a:endParaRPr lang="fr-FR" dirty="0">
              <a:solidFill>
                <a:schemeClr val="accent2"/>
              </a:solidFill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2946400" y="4588022"/>
            <a:ext cx="1244600" cy="71882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H="1">
            <a:off x="5257800" y="2900680"/>
            <a:ext cx="1219200" cy="240616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710" y="3644697"/>
            <a:ext cx="1701800" cy="2409749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6477000" y="2900680"/>
            <a:ext cx="609600" cy="691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7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Clarté.thmx</Template>
  <TotalTime>14055</TotalTime>
  <Words>614</Words>
  <Application>Microsoft Macintosh PowerPoint</Application>
  <PresentationFormat>Présentation à l'écran (4:3)</PresentationFormat>
  <Paragraphs>108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Comic Sans MS</vt:lpstr>
      <vt:lpstr>Helvetica</vt:lpstr>
      <vt:lpstr>Arial</vt:lpstr>
      <vt:lpstr>Calibri</vt:lpstr>
      <vt:lpstr>ＭＳ Ｐゴシック</vt:lpstr>
      <vt:lpstr>Trebuchet MS</vt:lpstr>
      <vt:lpstr>Clarity</vt:lpstr>
      <vt:lpstr>Sécurité des Patients  en Médecine Générale</vt:lpstr>
      <vt:lpstr>De quoi parlons-nous ? (1)</vt:lpstr>
      <vt:lpstr>De quoi parlons-nous ? (2)</vt:lpstr>
      <vt:lpstr>« Conclusion » : Sécurité des patients en MG</vt:lpstr>
      <vt:lpstr>Formation initiale en MG (1)</vt:lpstr>
      <vt:lpstr>Formation initiale en MG (2)</vt:lpstr>
      <vt:lpstr>Formation continue</vt:lpstr>
      <vt:lpstr>Recherche en SP en MG (1)</vt:lpstr>
      <vt:lpstr>Recherche en SP en MG (2)</vt:lpstr>
      <vt:lpstr>Recherche en SP en MG (3)</vt:lpstr>
      <vt:lpstr>Conclusion (la vraie)</vt:lpstr>
      <vt:lpstr>Merci de votre attention</vt:lpstr>
    </vt:vector>
  </TitlesOfParts>
  <Company>M.C</Company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 CHANELIERE</dc:creator>
  <cp:lastModifiedBy>Marc CHANELIERE</cp:lastModifiedBy>
  <cp:revision>593</cp:revision>
  <cp:lastPrinted>2016-04-21T04:54:05Z</cp:lastPrinted>
  <dcterms:created xsi:type="dcterms:W3CDTF">2013-09-14T22:53:00Z</dcterms:created>
  <dcterms:modified xsi:type="dcterms:W3CDTF">2016-06-18T06:24:34Z</dcterms:modified>
</cp:coreProperties>
</file>